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6" r:id="rId2"/>
    <p:sldMasterId id="2147483685" r:id="rId3"/>
    <p:sldMasterId id="2147483694" r:id="rId4"/>
    <p:sldMasterId id="2147483703" r:id="rId5"/>
    <p:sldMasterId id="2147483730" r:id="rId6"/>
  </p:sldMasterIdLst>
  <p:sldIdLst>
    <p:sldId id="260" r:id="rId7"/>
    <p:sldId id="274" r:id="rId8"/>
    <p:sldId id="289" r:id="rId9"/>
    <p:sldId id="281" r:id="rId10"/>
    <p:sldId id="282" r:id="rId11"/>
    <p:sldId id="283" r:id="rId12"/>
    <p:sldId id="284" r:id="rId13"/>
    <p:sldId id="285" r:id="rId14"/>
    <p:sldId id="288" r:id="rId15"/>
    <p:sldId id="290" r:id="rId16"/>
  </p:sldIdLst>
  <p:sldSz cx="6858000" cy="9906000" type="A4"/>
  <p:notesSz cx="6867525" cy="99933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1D31"/>
    <a:srgbClr val="FFFF99"/>
    <a:srgbClr val="FFFFCC"/>
    <a:srgbClr val="122A46"/>
    <a:srgbClr val="173559"/>
    <a:srgbClr val="053E98"/>
    <a:srgbClr val="2D3337"/>
    <a:srgbClr val="24292C"/>
    <a:srgbClr val="909BA2"/>
    <a:srgbClr val="9DA7A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952" autoAdjust="0"/>
    <p:restoredTop sz="94660"/>
  </p:normalViewPr>
  <p:slideViewPr>
    <p:cSldViewPr>
      <p:cViewPr>
        <p:scale>
          <a:sx n="100" d="100"/>
          <a:sy n="100" d="100"/>
        </p:scale>
        <p:origin x="-1536" y="239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본 자료내용에 관한 권리는 작성자에게 있습니다</a:t>
            </a:r>
            <a:r>
              <a:rPr kumimoji="0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 / </a:t>
            </a: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복사ㆍ인용ㆍ전재를 금합니다</a:t>
            </a:r>
            <a:r>
              <a:rPr kumimoji="0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</a:t>
            </a: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</a:t>
            </a:r>
            <a:endParaRPr kumimoji="0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53548A">
                  <a:lumMod val="75000"/>
                </a:srgb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3806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71AC6469-7E61-4E4F-B4A9-75D647B69B14}" type="datetimeFigureOut">
              <a:rPr lang="ko-KR" altLang="en-US"/>
              <a:pPr>
                <a:defRPr/>
              </a:pPr>
              <a:t>2014-07-12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9E54D76-605F-4A87-B62B-8BCBDB92E2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3148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730344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960537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98758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09914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092527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7351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169607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71254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580069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본 자료내용에 관한 권리는 작성자에게 있습니다</a:t>
            </a:r>
            <a:r>
              <a:rPr kumimoji="0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 / </a:t>
            </a: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복사ㆍ인용ㆍ전재를 금합니다</a:t>
            </a:r>
            <a:r>
              <a:rPr kumimoji="0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</a:t>
            </a: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</a:t>
            </a:r>
            <a:endParaRPr kumimoji="0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53548A">
                  <a:lumMod val="75000"/>
                </a:srgb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6077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526054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36771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74923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19041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13755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76578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831379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29853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436484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6354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본 자료내용에 관한 권리는 작성자에게 있습니다</a:t>
            </a:r>
            <a:r>
              <a:rPr kumimoji="0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 / </a:t>
            </a: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복사ㆍ인용ㆍ전재를 금합니다</a:t>
            </a:r>
            <a:r>
              <a:rPr kumimoji="0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</a:t>
            </a: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</a:t>
            </a:r>
            <a:endParaRPr kumimoji="0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53548A">
                  <a:lumMod val="75000"/>
                </a:srgb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1394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697629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0503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63214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356291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696517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6600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09116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922595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082362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57503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06155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1268760" y="9690556"/>
            <a:ext cx="460851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800" b="1" dirty="0" smtClean="0">
                <a:solidFill>
                  <a:srgbClr val="53548A">
                    <a:lumMod val="75000"/>
                  </a:srgbClr>
                </a:solidFill>
              </a:rPr>
              <a:t>본 자료내용에 관한 권리는 작성자</a:t>
            </a:r>
            <a:r>
              <a:rPr lang="en-US" altLang="ko-KR" sz="800" b="1" dirty="0" smtClean="0">
                <a:solidFill>
                  <a:srgbClr val="53548A">
                    <a:lumMod val="75000"/>
                  </a:srgbClr>
                </a:solidFill>
              </a:rPr>
              <a:t>(</a:t>
            </a:r>
            <a:r>
              <a:rPr lang="ko-KR" altLang="en-US" sz="800" b="1" dirty="0" err="1" smtClean="0">
                <a:solidFill>
                  <a:srgbClr val="53548A">
                    <a:lumMod val="75000"/>
                  </a:srgbClr>
                </a:solidFill>
              </a:rPr>
              <a:t>성낙원</a:t>
            </a:r>
            <a:r>
              <a:rPr lang="en-US" altLang="ko-KR" sz="800" b="1" dirty="0" smtClean="0">
                <a:solidFill>
                  <a:srgbClr val="53548A">
                    <a:lumMod val="75000"/>
                  </a:srgbClr>
                </a:solidFill>
              </a:rPr>
              <a:t>)</a:t>
            </a:r>
            <a:r>
              <a:rPr lang="ko-KR" altLang="en-US" sz="800" b="1" dirty="0" smtClean="0">
                <a:solidFill>
                  <a:srgbClr val="53548A">
                    <a:lumMod val="75000"/>
                  </a:srgbClr>
                </a:solidFill>
              </a:rPr>
              <a:t>에게 있습니다</a:t>
            </a:r>
            <a:r>
              <a:rPr lang="en-US" altLang="ko-KR" sz="800" b="1" dirty="0" smtClean="0">
                <a:solidFill>
                  <a:srgbClr val="53548A">
                    <a:lumMod val="75000"/>
                  </a:srgbClr>
                </a:solidFill>
              </a:rPr>
              <a:t>. / </a:t>
            </a:r>
            <a:r>
              <a:rPr lang="ko-KR" altLang="en-US" sz="800" b="1" dirty="0" err="1" smtClean="0">
                <a:solidFill>
                  <a:srgbClr val="53548A">
                    <a:lumMod val="75000"/>
                  </a:srgbClr>
                </a:solidFill>
              </a:rPr>
              <a:t>복사ㆍ인용ㆍ전재를</a:t>
            </a:r>
            <a:r>
              <a:rPr lang="ko-KR" altLang="en-US" sz="800" b="1" dirty="0" smtClean="0">
                <a:solidFill>
                  <a:srgbClr val="53548A">
                    <a:lumMod val="75000"/>
                  </a:srgbClr>
                </a:solidFill>
              </a:rPr>
              <a:t> 금합니다</a:t>
            </a:r>
            <a:r>
              <a:rPr lang="en-US" altLang="ko-KR" sz="800" b="1" dirty="0" smtClean="0">
                <a:solidFill>
                  <a:srgbClr val="53548A">
                    <a:lumMod val="75000"/>
                  </a:srgbClr>
                </a:solidFill>
              </a:rPr>
              <a:t>.</a:t>
            </a:r>
            <a:r>
              <a:rPr lang="ko-KR" altLang="en-US" sz="800" b="1" dirty="0" smtClean="0">
                <a:solidFill>
                  <a:srgbClr val="53548A">
                    <a:lumMod val="75000"/>
                  </a:srgbClr>
                </a:solidFill>
              </a:rPr>
              <a:t> </a:t>
            </a:r>
            <a:endParaRPr lang="ko-KR" altLang="en-US" sz="800" b="1" dirty="0">
              <a:solidFill>
                <a:srgbClr val="53548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1942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544712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8896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667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93597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53188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708703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474700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34742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43320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104985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11747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CAD2BDD-9EDE-4FB9-8F18-5F61B8B0F7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326219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E669260-43D8-465C-9267-6DB73903BDF8}" type="datetimeFigureOut">
              <a:rPr lang="ko-KR" altLang="en-US"/>
              <a:pPr>
                <a:defRPr/>
              </a:pPr>
              <a:t>2014-07-12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E56D955F-F90A-4F7C-B389-9CEB0D24BE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84021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C440B1B3-7E26-45D9-8F89-57E7801D631A}" type="datetimeFigureOut">
              <a:rPr lang="ko-KR" altLang="en-US"/>
              <a:pPr>
                <a:defRPr/>
              </a:pPr>
              <a:t>2014-07-12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1D3F2C5-E269-4940-B460-B77EB52786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544824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8232981-E16E-4B76-A84E-EA0BF118FE44}" type="datetimeFigureOut">
              <a:rPr lang="ko-KR" altLang="en-US"/>
              <a:pPr>
                <a:defRPr/>
              </a:pPr>
              <a:t>2014-07-12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49A75EA-F444-47A1-9460-D48892962E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11837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Relationship Id="rId9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직사각형 19"/>
          <p:cNvSpPr/>
          <p:nvPr/>
        </p:nvSpPr>
        <p:spPr bwMode="auto">
          <a:xfrm>
            <a:off x="0" y="9875838"/>
            <a:ext cx="6858000" cy="46037"/>
          </a:xfrm>
          <a:prstGeom prst="rect">
            <a:avLst/>
          </a:prstGeom>
          <a:solidFill>
            <a:srgbClr val="FFFFFF">
              <a:lumMod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000" kern="0">
              <a:solidFill>
                <a:sysClr val="windowText" lastClr="000000"/>
              </a:solidFill>
              <a:latin typeface="Arial" charset="0"/>
              <a:ea typeface="+mn-ea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5229225" y="9628188"/>
            <a:ext cx="14541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/>
          <a:lstStyle/>
          <a:p>
            <a:pPr algn="r" defTabSz="684154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Page </a:t>
            </a: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</a:t>
            </a: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fld id="{F7D25882-ECDD-4111-A487-C33590EC9956}" type="slidenum">
              <a:rPr kumimoji="0" lang="de-DE" sz="100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pPr algn="r" defTabSz="684154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de-DE" sz="100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1271" name="그룹 24"/>
          <p:cNvGrpSpPr>
            <a:grpSpLocks/>
          </p:cNvGrpSpPr>
          <p:nvPr/>
        </p:nvGrpSpPr>
        <p:grpSpPr bwMode="auto">
          <a:xfrm>
            <a:off x="0" y="0"/>
            <a:ext cx="6858000" cy="792163"/>
            <a:chOff x="0" y="1052736"/>
            <a:chExt cx="9906000" cy="792088"/>
          </a:xfrm>
        </p:grpSpPr>
        <p:sp>
          <p:nvSpPr>
            <p:cNvPr id="27" name="모서리가 둥근 직사각형 26"/>
            <p:cNvSpPr/>
            <p:nvPr/>
          </p:nvSpPr>
          <p:spPr bwMode="auto">
            <a:xfrm>
              <a:off x="0" y="1052736"/>
              <a:ext cx="9906000" cy="720657"/>
            </a:xfrm>
            <a:prstGeom prst="round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0" y="1268616"/>
              <a:ext cx="9906000" cy="576208"/>
            </a:xfrm>
            <a:prstGeom prst="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Arial" charset="0"/>
                <a:ea typeface="+mn-ea"/>
              </a:endParaRPr>
            </a:p>
          </p:txBody>
        </p:sp>
      </p:grpSp>
      <p:sp>
        <p:nvSpPr>
          <p:cNvPr id="7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764704" y="9561512"/>
            <a:ext cx="4615532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본 자료내용에 관한 권리는 작성자에게 있습니다</a:t>
            </a:r>
            <a:r>
              <a:rPr kumimoji="0" lang="en-US" altLang="ko-KR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 / </a:t>
            </a:r>
            <a:r>
              <a:rPr kumimoji="0" lang="ko-KR" alt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복사ㆍ인용ㆍ전재를</a:t>
            </a: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금합니다</a:t>
            </a:r>
            <a:r>
              <a:rPr kumimoji="0" lang="en-US" altLang="ko-KR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</a:t>
            </a: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</a:t>
            </a:r>
            <a:endParaRPr kumimoji="0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53548A">
                  <a:lumMod val="75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4437112" y="398836"/>
            <a:ext cx="2376263" cy="37770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666699"/>
                </a:solidFill>
              </a14:hiddenFill>
            </a:ext>
          </a:extLst>
        </p:spPr>
        <p:txBody>
          <a:bodyPr anchor="ctr"/>
          <a:lstStyle/>
          <a:p>
            <a:pPr fontAlgn="ctr">
              <a:spcBef>
                <a:spcPct val="10000"/>
              </a:spcBef>
            </a:pPr>
            <a:r>
              <a:rPr lang="ko-KR" altLang="en-US" sz="1000" b="1" dirty="0" err="1" smtClean="0">
                <a:solidFill>
                  <a:schemeClr val="bg2"/>
                </a:solidFill>
                <a:effectLst/>
              </a:rPr>
              <a:t>성낙원</a:t>
            </a:r>
            <a:r>
              <a:rPr lang="ko-KR" altLang="en-US" sz="1000" b="1" dirty="0" smtClean="0">
                <a:solidFill>
                  <a:schemeClr val="bg2"/>
                </a:solidFill>
                <a:effectLst/>
              </a:rPr>
              <a:t> 박사의 </a:t>
            </a:r>
            <a:r>
              <a:rPr lang="ko-KR" altLang="en-US" sz="1000" b="1" dirty="0">
                <a:solidFill>
                  <a:schemeClr val="bg2"/>
                </a:solidFill>
                <a:effectLst/>
              </a:rPr>
              <a:t>부동산 </a:t>
            </a:r>
            <a:r>
              <a:rPr lang="ko-KR" altLang="en-US" sz="1000" b="1" dirty="0" smtClean="0">
                <a:solidFill>
                  <a:schemeClr val="bg2"/>
                </a:solidFill>
                <a:effectLst/>
              </a:rPr>
              <a:t>가치혁신 컨설팅</a:t>
            </a:r>
            <a:endParaRPr lang="en-US" altLang="ko-KR" sz="1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 userDrawn="1"/>
        </p:nvSpPr>
        <p:spPr bwMode="auto">
          <a:xfrm>
            <a:off x="72008" y="272480"/>
            <a:ext cx="8367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ko-KR" sz="1600" b="1" dirty="0" smtClean="0">
                <a:solidFill>
                  <a:srgbClr val="FFFF00"/>
                </a:solidFill>
                <a:effectLst/>
                <a:latin typeface="+mj-lt"/>
              </a:rPr>
              <a:t> </a:t>
            </a:r>
            <a:r>
              <a:rPr lang="en-US" altLang="ko-KR" sz="1600" b="1" dirty="0">
                <a:solidFill>
                  <a:srgbClr val="FFFF00"/>
                </a:solidFill>
                <a:effectLst/>
                <a:latin typeface="+mj-lt"/>
              </a:rPr>
              <a:t>KFMA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5229225" y="9628188"/>
            <a:ext cx="14541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/>
          <a:lstStyle/>
          <a:p>
            <a:pPr algn="r" defTabSz="684154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Page </a:t>
            </a: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</a:t>
            </a: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fld id="{A4E7D962-CBC6-49F2-9AB9-63C141F6228A}" type="slidenum">
              <a:rPr kumimoji="0" lang="de-DE" sz="100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pPr algn="r" defTabSz="684154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de-DE" sz="100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1271" name="그룹 24"/>
          <p:cNvGrpSpPr>
            <a:grpSpLocks/>
          </p:cNvGrpSpPr>
          <p:nvPr/>
        </p:nvGrpSpPr>
        <p:grpSpPr bwMode="auto">
          <a:xfrm>
            <a:off x="0" y="0"/>
            <a:ext cx="6858000" cy="792163"/>
            <a:chOff x="0" y="1052736"/>
            <a:chExt cx="9906000" cy="792088"/>
          </a:xfrm>
        </p:grpSpPr>
        <p:sp>
          <p:nvSpPr>
            <p:cNvPr id="27" name="모서리가 둥근 직사각형 26"/>
            <p:cNvSpPr/>
            <p:nvPr/>
          </p:nvSpPr>
          <p:spPr bwMode="auto">
            <a:xfrm>
              <a:off x="0" y="1052736"/>
              <a:ext cx="9906000" cy="720657"/>
            </a:xfrm>
            <a:prstGeom prst="round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Wide Latin" pitchFamily="18" charset="0"/>
                <a:ea typeface="맑은 고딕"/>
              </a:endParaRPr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0" y="1268616"/>
              <a:ext cx="9906000" cy="576208"/>
            </a:xfrm>
            <a:prstGeom prst="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Wide Latin" pitchFamily="18" charset="0"/>
                <a:ea typeface="맑은 고딕"/>
              </a:endParaRPr>
            </a:p>
          </p:txBody>
        </p:sp>
      </p:grpSp>
      <p:grpSp>
        <p:nvGrpSpPr>
          <p:cNvPr id="6" name="그룹 24"/>
          <p:cNvGrpSpPr>
            <a:grpSpLocks/>
          </p:cNvGrpSpPr>
          <p:nvPr userDrawn="1"/>
        </p:nvGrpSpPr>
        <p:grpSpPr bwMode="auto">
          <a:xfrm>
            <a:off x="0" y="0"/>
            <a:ext cx="6858000" cy="792163"/>
            <a:chOff x="0" y="1052736"/>
            <a:chExt cx="9906000" cy="792088"/>
          </a:xfrm>
        </p:grpSpPr>
        <p:sp>
          <p:nvSpPr>
            <p:cNvPr id="7" name="모서리가 둥근 직사각형 6"/>
            <p:cNvSpPr/>
            <p:nvPr/>
          </p:nvSpPr>
          <p:spPr bwMode="auto">
            <a:xfrm>
              <a:off x="0" y="1052736"/>
              <a:ext cx="9906000" cy="720657"/>
            </a:xfrm>
            <a:prstGeom prst="round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0" y="1268616"/>
              <a:ext cx="9906000" cy="576208"/>
            </a:xfrm>
            <a:prstGeom prst="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Arial" charset="0"/>
                <a:ea typeface="+mn-ea"/>
              </a:endParaRPr>
            </a:p>
          </p:txBody>
        </p:sp>
      </p:grpSp>
      <p:sp>
        <p:nvSpPr>
          <p:cNvPr id="9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764704" y="9561512"/>
            <a:ext cx="4615532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본 자료내용에 관한 권리는 작성자에게 있습니다</a:t>
            </a:r>
            <a:r>
              <a:rPr kumimoji="0" lang="en-US" altLang="ko-KR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 / </a:t>
            </a:r>
            <a:r>
              <a:rPr kumimoji="0" lang="ko-KR" alt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복사ㆍ인용ㆍ전재를</a:t>
            </a: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금합니다</a:t>
            </a:r>
            <a:r>
              <a:rPr kumimoji="0" lang="en-US" altLang="ko-KR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</a:t>
            </a: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</a:t>
            </a:r>
            <a:endParaRPr kumimoji="0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53548A">
                  <a:lumMod val="75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4368800" y="398836"/>
            <a:ext cx="2444575" cy="37770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666699"/>
                </a:solidFill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</a:rPr>
              <a:t>성낙원</a:t>
            </a:r>
            <a:r>
              <a:rPr kumimoji="0" lang="ko-KR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</a:rPr>
              <a:t> 박사의 부동산 가치혁신 컨설팅</a:t>
            </a:r>
            <a:endParaRPr kumimoji="0" lang="en-US" altLang="ko-KR" sz="100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 userDrawn="1"/>
        </p:nvSpPr>
        <p:spPr bwMode="auto">
          <a:xfrm>
            <a:off x="72008" y="272480"/>
            <a:ext cx="8367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맑은 고딕"/>
              </a:rPr>
              <a:t> KFMA </a:t>
            </a:r>
          </a:p>
        </p:txBody>
      </p:sp>
    </p:spTree>
    <p:extLst>
      <p:ext uri="{BB962C8B-B14F-4D97-AF65-F5344CB8AC3E}">
        <p14:creationId xmlns="" xmlns:p14="http://schemas.microsoft.com/office/powerpoint/2010/main" val="353240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24"/>
          <p:cNvGrpSpPr>
            <a:grpSpLocks/>
          </p:cNvGrpSpPr>
          <p:nvPr userDrawn="1"/>
        </p:nvGrpSpPr>
        <p:grpSpPr bwMode="auto">
          <a:xfrm>
            <a:off x="0" y="0"/>
            <a:ext cx="6858000" cy="792163"/>
            <a:chOff x="0" y="1052736"/>
            <a:chExt cx="9906000" cy="792088"/>
          </a:xfrm>
        </p:grpSpPr>
        <p:sp>
          <p:nvSpPr>
            <p:cNvPr id="19" name="모서리가 둥근 직사각형 18"/>
            <p:cNvSpPr/>
            <p:nvPr/>
          </p:nvSpPr>
          <p:spPr bwMode="auto">
            <a:xfrm>
              <a:off x="0" y="1052736"/>
              <a:ext cx="9906000" cy="720657"/>
            </a:xfrm>
            <a:prstGeom prst="round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0" y="1268616"/>
              <a:ext cx="9906000" cy="576208"/>
            </a:xfrm>
            <a:prstGeom prst="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Arial" charset="0"/>
                <a:ea typeface="+mn-ea"/>
              </a:endParaRPr>
            </a:p>
          </p:txBody>
        </p:sp>
      </p:grpSp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5229225" y="9628188"/>
            <a:ext cx="14541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/>
          <a:lstStyle/>
          <a:p>
            <a:pPr algn="r" defTabSz="684154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Page </a:t>
            </a: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</a:t>
            </a: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fld id="{A4E7D962-CBC6-49F2-9AB9-63C141F6228A}" type="slidenum">
              <a:rPr kumimoji="0" lang="de-DE" sz="100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pPr algn="r" defTabSz="684154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de-DE" sz="100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1271" name="그룹 24"/>
          <p:cNvGrpSpPr>
            <a:grpSpLocks/>
          </p:cNvGrpSpPr>
          <p:nvPr/>
        </p:nvGrpSpPr>
        <p:grpSpPr bwMode="auto">
          <a:xfrm>
            <a:off x="0" y="0"/>
            <a:ext cx="6858000" cy="792163"/>
            <a:chOff x="0" y="1052736"/>
            <a:chExt cx="9906000" cy="792088"/>
          </a:xfrm>
        </p:grpSpPr>
        <p:sp>
          <p:nvSpPr>
            <p:cNvPr id="27" name="모서리가 둥근 직사각형 26"/>
            <p:cNvSpPr/>
            <p:nvPr/>
          </p:nvSpPr>
          <p:spPr bwMode="auto">
            <a:xfrm>
              <a:off x="0" y="1052736"/>
              <a:ext cx="9906000" cy="720657"/>
            </a:xfrm>
            <a:prstGeom prst="round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Wide Latin" pitchFamily="18" charset="0"/>
                <a:ea typeface="맑은 고딕"/>
              </a:endParaRPr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0" y="1268616"/>
              <a:ext cx="9906000" cy="576208"/>
            </a:xfrm>
            <a:prstGeom prst="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Wide Latin" pitchFamily="18" charset="0"/>
                <a:ea typeface="맑은 고딕"/>
              </a:endParaRPr>
            </a:p>
          </p:txBody>
        </p:sp>
      </p:grpSp>
      <p:sp>
        <p:nvSpPr>
          <p:cNvPr id="9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764704" y="9561512"/>
            <a:ext cx="4615532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본 자료내용에 관한 권리는 작성자에게 있습니다</a:t>
            </a:r>
            <a:r>
              <a:rPr kumimoji="0" lang="en-US" altLang="ko-KR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 / </a:t>
            </a:r>
            <a:r>
              <a:rPr kumimoji="0" lang="ko-KR" alt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복사ㆍ인용ㆍ전재를</a:t>
            </a: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금합니다</a:t>
            </a:r>
            <a:r>
              <a:rPr kumimoji="0" lang="en-US" altLang="ko-KR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</a:t>
            </a: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</a:t>
            </a:r>
            <a:endParaRPr kumimoji="0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53548A">
                  <a:lumMod val="75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 userDrawn="1"/>
        </p:nvSpPr>
        <p:spPr bwMode="auto">
          <a:xfrm>
            <a:off x="72008" y="272480"/>
            <a:ext cx="8367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맑은 고딕"/>
              </a:rPr>
              <a:t> KFMA </a:t>
            </a: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4437112" y="398836"/>
            <a:ext cx="2376263" cy="37770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666699"/>
                </a:solidFill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성낙원</a:t>
            </a:r>
            <a:r>
              <a:rPr kumimoji="0" lang="ko-KR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 박사의 </a:t>
            </a:r>
            <a:r>
              <a:rPr kumimoji="0" lang="ko-KR" alt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부동산 </a:t>
            </a:r>
            <a:r>
              <a:rPr kumimoji="0" lang="ko-KR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가치혁신 컨설팅</a:t>
            </a:r>
            <a:endParaRPr kumimoji="0" lang="en-US" altLang="ko-KR" sz="1000" b="1" i="0" u="none" strike="noStrike" kern="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581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5229225" y="9628188"/>
            <a:ext cx="14541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/>
          <a:lstStyle/>
          <a:p>
            <a:pPr algn="r" defTabSz="684154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Page </a:t>
            </a: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</a:t>
            </a: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fld id="{A4E7D962-CBC6-49F2-9AB9-63C141F6228A}" type="slidenum">
              <a:rPr kumimoji="0" lang="de-DE" sz="100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pPr algn="r" defTabSz="684154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de-DE" sz="100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764704" y="9561512"/>
            <a:ext cx="4615532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본 자료내용에 관한 권리는 작성자에게 있습니다</a:t>
            </a:r>
            <a:r>
              <a:rPr kumimoji="0" lang="en-US" altLang="ko-KR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 / </a:t>
            </a:r>
            <a:r>
              <a:rPr kumimoji="0" lang="ko-KR" alt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복사ㆍ인용ㆍ전재를</a:t>
            </a: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금합니다</a:t>
            </a:r>
            <a:r>
              <a:rPr kumimoji="0" lang="en-US" altLang="ko-KR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</a:t>
            </a: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</a:t>
            </a:r>
            <a:endParaRPr kumimoji="0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53548A">
                  <a:lumMod val="75000"/>
                </a:srgbClr>
              </a:solidFill>
              <a:effectLst/>
              <a:uLnTx/>
              <a:uFillTx/>
            </a:endParaRPr>
          </a:p>
        </p:txBody>
      </p:sp>
      <p:grpSp>
        <p:nvGrpSpPr>
          <p:cNvPr id="13" name="그룹 24"/>
          <p:cNvGrpSpPr>
            <a:grpSpLocks/>
          </p:cNvGrpSpPr>
          <p:nvPr userDrawn="1"/>
        </p:nvGrpSpPr>
        <p:grpSpPr bwMode="auto">
          <a:xfrm>
            <a:off x="0" y="0"/>
            <a:ext cx="6858000" cy="792163"/>
            <a:chOff x="0" y="1052736"/>
            <a:chExt cx="9906000" cy="792088"/>
          </a:xfrm>
        </p:grpSpPr>
        <p:sp>
          <p:nvSpPr>
            <p:cNvPr id="14" name="모서리가 둥근 직사각형 13"/>
            <p:cNvSpPr/>
            <p:nvPr/>
          </p:nvSpPr>
          <p:spPr bwMode="auto">
            <a:xfrm>
              <a:off x="0" y="1052736"/>
              <a:ext cx="9906000" cy="720657"/>
            </a:xfrm>
            <a:prstGeom prst="round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Wide Latin" pitchFamily="18" charset="0"/>
                <a:ea typeface="맑은 고딕"/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0" y="1268616"/>
              <a:ext cx="9906000" cy="576208"/>
            </a:xfrm>
            <a:prstGeom prst="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Wide Latin" pitchFamily="18" charset="0"/>
                <a:ea typeface="맑은 고딕"/>
              </a:endParaRPr>
            </a:p>
          </p:txBody>
        </p:sp>
      </p:grpSp>
      <p:sp>
        <p:nvSpPr>
          <p:cNvPr id="16" name="Text Box 10"/>
          <p:cNvSpPr txBox="1">
            <a:spLocks noChangeArrowheads="1"/>
          </p:cNvSpPr>
          <p:nvPr userDrawn="1"/>
        </p:nvSpPr>
        <p:spPr bwMode="auto">
          <a:xfrm>
            <a:off x="72008" y="272480"/>
            <a:ext cx="8367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맑은 고딕"/>
              </a:rPr>
              <a:t> KFMA </a:t>
            </a: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4437112" y="398836"/>
            <a:ext cx="2376263" cy="37770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666699"/>
                </a:solidFill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성낙원</a:t>
            </a:r>
            <a:r>
              <a:rPr kumimoji="0" lang="ko-KR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 박사의 </a:t>
            </a:r>
            <a:r>
              <a:rPr kumimoji="0" lang="ko-KR" alt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부동산 </a:t>
            </a:r>
            <a:r>
              <a:rPr kumimoji="0" lang="ko-KR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가치혁신 컨설팅</a:t>
            </a:r>
            <a:endParaRPr kumimoji="0" lang="en-US" altLang="ko-KR" sz="1000" b="1" i="0" u="none" strike="noStrike" kern="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079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5229225" y="9628188"/>
            <a:ext cx="14541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/>
          <a:lstStyle/>
          <a:p>
            <a:pPr algn="r" defTabSz="684154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Page </a:t>
            </a: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</a:t>
            </a: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fld id="{A4E7D962-CBC6-49F2-9AB9-63C141F6228A}" type="slidenum">
              <a:rPr kumimoji="0" lang="de-DE" sz="100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pPr algn="r" defTabSz="684154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de-DE" sz="100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764704" y="9561512"/>
            <a:ext cx="4615532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본 자료내용에 관한 권리는 작성자에게 있습니다</a:t>
            </a:r>
            <a:r>
              <a:rPr kumimoji="0" lang="en-US" altLang="ko-KR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 / </a:t>
            </a:r>
            <a:r>
              <a:rPr kumimoji="0" lang="ko-KR" alt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복사ㆍ인용ㆍ전재를</a:t>
            </a: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금합니다</a:t>
            </a:r>
            <a:r>
              <a:rPr kumimoji="0" lang="en-US" altLang="ko-KR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</a:t>
            </a: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</a:t>
            </a:r>
            <a:endParaRPr kumimoji="0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53548A">
                  <a:lumMod val="75000"/>
                </a:srgbClr>
              </a:solidFill>
              <a:effectLst/>
              <a:uLnTx/>
              <a:uFillTx/>
            </a:endParaRPr>
          </a:p>
        </p:txBody>
      </p:sp>
      <p:grpSp>
        <p:nvGrpSpPr>
          <p:cNvPr id="12" name="그룹 24"/>
          <p:cNvGrpSpPr>
            <a:grpSpLocks/>
          </p:cNvGrpSpPr>
          <p:nvPr userDrawn="1"/>
        </p:nvGrpSpPr>
        <p:grpSpPr bwMode="auto">
          <a:xfrm>
            <a:off x="0" y="0"/>
            <a:ext cx="6858000" cy="792163"/>
            <a:chOff x="0" y="1052736"/>
            <a:chExt cx="9906000" cy="792088"/>
          </a:xfrm>
        </p:grpSpPr>
        <p:sp>
          <p:nvSpPr>
            <p:cNvPr id="13" name="모서리가 둥근 직사각형 12"/>
            <p:cNvSpPr/>
            <p:nvPr/>
          </p:nvSpPr>
          <p:spPr bwMode="auto">
            <a:xfrm>
              <a:off x="0" y="1052736"/>
              <a:ext cx="9906000" cy="720657"/>
            </a:xfrm>
            <a:prstGeom prst="round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Wide Latin" pitchFamily="18" charset="0"/>
                <a:ea typeface="맑은 고딕"/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0" y="1268616"/>
              <a:ext cx="9906000" cy="576208"/>
            </a:xfrm>
            <a:prstGeom prst="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Wide Latin" pitchFamily="18" charset="0"/>
                <a:ea typeface="맑은 고딕"/>
              </a:endParaRPr>
            </a:p>
          </p:txBody>
        </p:sp>
      </p:grpSp>
      <p:sp>
        <p:nvSpPr>
          <p:cNvPr id="15" name="Text Box 10"/>
          <p:cNvSpPr txBox="1">
            <a:spLocks noChangeArrowheads="1"/>
          </p:cNvSpPr>
          <p:nvPr userDrawn="1"/>
        </p:nvSpPr>
        <p:spPr bwMode="auto">
          <a:xfrm>
            <a:off x="72008" y="272480"/>
            <a:ext cx="8367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맑은 고딕"/>
              </a:rPr>
              <a:t> KFMA 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auto">
          <a:xfrm>
            <a:off x="4437112" y="398836"/>
            <a:ext cx="2376263" cy="37770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666699"/>
                </a:solidFill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성낙원</a:t>
            </a:r>
            <a:r>
              <a:rPr kumimoji="0" lang="ko-KR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 박사의 </a:t>
            </a:r>
            <a:r>
              <a:rPr kumimoji="0" lang="ko-KR" alt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부동산 </a:t>
            </a:r>
            <a:r>
              <a:rPr kumimoji="0" lang="ko-KR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가치혁신 컨설팅</a:t>
            </a:r>
            <a:endParaRPr kumimoji="0" lang="en-US" altLang="ko-KR" sz="1000" b="1" i="0" u="none" strike="noStrike" kern="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922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5229225" y="9628188"/>
            <a:ext cx="14541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/>
          <a:lstStyle/>
          <a:p>
            <a:pPr algn="r" defTabSz="684154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Page </a:t>
            </a: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</a:t>
            </a:r>
            <a:r>
              <a:rPr kumimoji="0" lang="de-DE" sz="10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fld id="{A4E7D962-CBC6-49F2-9AB9-63C141F6228A}" type="slidenum">
              <a:rPr kumimoji="0" lang="de-DE" sz="100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pPr algn="r" defTabSz="684154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de-DE" sz="100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764704" y="9561512"/>
            <a:ext cx="4615532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본 자료내용에 관한 권리는 작성자에게 있습니다</a:t>
            </a:r>
            <a:r>
              <a:rPr kumimoji="0" lang="en-US" altLang="ko-KR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 / </a:t>
            </a:r>
            <a:r>
              <a:rPr kumimoji="0" lang="ko-KR" alt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복사ㆍ인용ㆍ전재를</a:t>
            </a: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금합니다</a:t>
            </a:r>
            <a:r>
              <a:rPr kumimoji="0" lang="en-US" altLang="ko-KR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.</a:t>
            </a:r>
            <a:r>
              <a:rPr kumimoji="0" lang="ko-KR" alt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</a:rPr>
              <a:t> </a:t>
            </a:r>
            <a:endParaRPr kumimoji="0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53548A">
                  <a:lumMod val="75000"/>
                </a:srgbClr>
              </a:solidFill>
              <a:effectLst/>
              <a:uLnTx/>
              <a:uFillTx/>
            </a:endParaRPr>
          </a:p>
        </p:txBody>
      </p:sp>
      <p:grpSp>
        <p:nvGrpSpPr>
          <p:cNvPr id="12" name="그룹 24"/>
          <p:cNvGrpSpPr>
            <a:grpSpLocks/>
          </p:cNvGrpSpPr>
          <p:nvPr userDrawn="1"/>
        </p:nvGrpSpPr>
        <p:grpSpPr bwMode="auto">
          <a:xfrm>
            <a:off x="0" y="0"/>
            <a:ext cx="6858000" cy="792163"/>
            <a:chOff x="0" y="1052736"/>
            <a:chExt cx="9906000" cy="792088"/>
          </a:xfrm>
        </p:grpSpPr>
        <p:sp>
          <p:nvSpPr>
            <p:cNvPr id="13" name="모서리가 둥근 직사각형 12"/>
            <p:cNvSpPr/>
            <p:nvPr/>
          </p:nvSpPr>
          <p:spPr bwMode="auto">
            <a:xfrm>
              <a:off x="0" y="1052736"/>
              <a:ext cx="9906000" cy="720657"/>
            </a:xfrm>
            <a:prstGeom prst="round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Wide Latin" pitchFamily="18" charset="0"/>
                <a:ea typeface="맑은 고딕"/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0" y="1268616"/>
              <a:ext cx="9906000" cy="576208"/>
            </a:xfrm>
            <a:prstGeom prst="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Wide Latin" pitchFamily="18" charset="0"/>
                <a:ea typeface="맑은 고딕"/>
              </a:endParaRPr>
            </a:p>
          </p:txBody>
        </p:sp>
      </p:grpSp>
      <p:sp>
        <p:nvSpPr>
          <p:cNvPr id="15" name="Text Box 10"/>
          <p:cNvSpPr txBox="1">
            <a:spLocks noChangeArrowheads="1"/>
          </p:cNvSpPr>
          <p:nvPr userDrawn="1"/>
        </p:nvSpPr>
        <p:spPr bwMode="auto">
          <a:xfrm>
            <a:off x="72008" y="272480"/>
            <a:ext cx="8367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맑은 고딕"/>
              </a:rPr>
              <a:t> KFMA 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auto">
          <a:xfrm>
            <a:off x="4437112" y="398836"/>
            <a:ext cx="2376263" cy="37770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666699"/>
                </a:solidFill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성낙원</a:t>
            </a:r>
            <a:r>
              <a:rPr kumimoji="0" lang="ko-KR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 박사의 </a:t>
            </a:r>
            <a:r>
              <a:rPr kumimoji="0" lang="ko-KR" alt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부동산 </a:t>
            </a:r>
            <a:r>
              <a:rPr kumimoji="0" lang="ko-KR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가치혁신 컨설팅</a:t>
            </a:r>
            <a:endParaRPr kumimoji="0" lang="en-US" altLang="ko-KR" sz="1000" b="1" i="0" u="none" strike="noStrike" kern="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087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6" descr="조감31-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artisticBlur/>
                    </a14:imgEffect>
                    <a14:imgEffect>
                      <a14:sharpenSoften amount="-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523998" y="1524002"/>
            <a:ext cx="990599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85230" y="3072527"/>
            <a:ext cx="4464050" cy="51912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kumimoji="0" lang="en-US" altLang="en-US" sz="14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시설관리 측면에서의 부동산가치혁신 컨설팅</a:t>
            </a:r>
            <a:endParaRPr kumimoji="0" lang="en-US" altLang="ko-KR" sz="14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en-US" altLang="ko-KR" sz="12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kumimoji="0" lang="en-US" altLang="ko-KR" sz="14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시설관리 측면에서의 </a:t>
            </a:r>
            <a:r>
              <a:rPr kumimoji="0" lang="ko-KR" altLang="en-US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컨설팅 상품</a:t>
            </a:r>
            <a:endParaRPr kumimoji="0" lang="en-US" altLang="ko-KR" sz="14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en-US" altLang="ko-KR" sz="8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kumimoji="0" lang="en-US" altLang="ko-KR" sz="14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시설관리 </a:t>
            </a:r>
            <a:r>
              <a:rPr kumimoji="0" lang="ko-KR" altLang="en-US" sz="14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측면에서의 컨설팅 </a:t>
            </a:r>
            <a:r>
              <a:rPr kumimoji="0" lang="ko-KR" altLang="en-US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대</a:t>
            </a:r>
            <a:r>
              <a:rPr kumimoji="0" lang="ko-KR" altLang="en-US" sz="14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상</a:t>
            </a:r>
            <a:endParaRPr kumimoji="0" lang="en-US" altLang="ko-KR" sz="1400" b="1" dirty="0" smtClean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endParaRPr kumimoji="0" lang="en-US" altLang="ko-KR" sz="14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kumimoji="0" lang="en-US" altLang="ko-KR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신축건물 프로젝트 컨설팅 방법</a:t>
            </a:r>
            <a:endParaRPr kumimoji="0" lang="en-US" altLang="ko-KR" sz="1400" b="1" dirty="0" smtClean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endParaRPr kumimoji="0" lang="en-US" altLang="ko-KR" sz="14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kumimoji="0" lang="en-US" altLang="ko-KR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기존건물 프로젝트 컨설팅 방법</a:t>
            </a:r>
            <a:endParaRPr kumimoji="0" lang="en-US" altLang="ko-KR" sz="1400" b="1" dirty="0" smtClean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endParaRPr kumimoji="0" lang="en-US" altLang="ko-KR" sz="14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kumimoji="0" lang="en-US" altLang="ko-KR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시설관리측면의 컨설팅 효과</a:t>
            </a:r>
            <a:endParaRPr kumimoji="0" lang="en-US" altLang="ko-KR" sz="1400" b="1" dirty="0" smtClean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endParaRPr kumimoji="0" lang="en-US" altLang="ko-KR" sz="14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kumimoji="0" lang="en-US" altLang="ko-KR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스포츠</a:t>
            </a:r>
            <a:r>
              <a:rPr kumimoji="0" lang="en-US" altLang="ko-KR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커뮤니티시설 컨설팅 방법</a:t>
            </a:r>
            <a:endParaRPr kumimoji="0" lang="en-US" altLang="ko-KR" sz="1400" b="1" dirty="0" smtClean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endParaRPr kumimoji="0" lang="en-US" altLang="ko-KR" sz="14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kumimoji="0" lang="en-US" altLang="ko-KR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시설관리측면의 컨설팅 성과 사례</a:t>
            </a:r>
            <a:endParaRPr kumimoji="0" lang="en-US" altLang="ko-KR" sz="1400" b="1" dirty="0" smtClean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endParaRPr kumimoji="0" lang="en-US" altLang="ko-KR" sz="14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kumimoji="0" lang="en-US" altLang="ko-KR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컨설팅 전문가의 컨설팅 주요 실적</a:t>
            </a:r>
            <a:endParaRPr kumimoji="0" lang="en-US" altLang="ko-KR" sz="1400" b="1" dirty="0" smtClean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endParaRPr kumimoji="0" lang="en-US" altLang="ko-KR" sz="14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endParaRPr kumimoji="0" lang="en-US" altLang="ko-KR" sz="14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" name="직선 연결선 8"/>
          <p:cNvCxnSpPr>
            <a:stCxn id="10" idx="1"/>
          </p:cNvCxnSpPr>
          <p:nvPr/>
        </p:nvCxnSpPr>
        <p:spPr bwMode="auto">
          <a:xfrm>
            <a:off x="1340768" y="3044826"/>
            <a:ext cx="0" cy="493236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직사각형 9"/>
          <p:cNvSpPr/>
          <p:nvPr/>
        </p:nvSpPr>
        <p:spPr>
          <a:xfrm>
            <a:off x="1340768" y="3008313"/>
            <a:ext cx="4608512" cy="73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918" y="9626600"/>
            <a:ext cx="4621213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367854" y="2504728"/>
            <a:ext cx="4293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000" cap="all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맑은 고딕" pitchFamily="50" charset="-127"/>
              </a:rPr>
              <a:t>시설관리 측면에서의 부동산 컨설팅</a:t>
            </a:r>
            <a:endParaRPr kumimoji="0" lang="en-US" altLang="ko-KR" sz="2000" cap="all" dirty="0">
              <a:ln w="9000" cmpd="sng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+mj-lt"/>
              <a:ea typeface="맑은 고딕" pitchFamily="50" charset="-127"/>
            </a:endParaRPr>
          </a:p>
        </p:txBody>
      </p:sp>
      <p:grpSp>
        <p:nvGrpSpPr>
          <p:cNvPr id="12" name="그룹 24"/>
          <p:cNvGrpSpPr>
            <a:grpSpLocks/>
          </p:cNvGrpSpPr>
          <p:nvPr/>
        </p:nvGrpSpPr>
        <p:grpSpPr bwMode="auto">
          <a:xfrm>
            <a:off x="0" y="0"/>
            <a:ext cx="6858000" cy="792163"/>
            <a:chOff x="0" y="1052736"/>
            <a:chExt cx="9906000" cy="792088"/>
          </a:xfrm>
        </p:grpSpPr>
        <p:sp>
          <p:nvSpPr>
            <p:cNvPr id="13" name="모서리가 둥근 직사각형 12"/>
            <p:cNvSpPr/>
            <p:nvPr/>
          </p:nvSpPr>
          <p:spPr bwMode="auto">
            <a:xfrm>
              <a:off x="0" y="1052736"/>
              <a:ext cx="9906000" cy="720657"/>
            </a:xfrm>
            <a:prstGeom prst="round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Wide Latin" pitchFamily="18" charset="0"/>
                <a:ea typeface="맑은 고딕"/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0" y="1268616"/>
              <a:ext cx="9906000" cy="576208"/>
            </a:xfrm>
            <a:prstGeom prst="rect">
              <a:avLst/>
            </a:prstGeom>
            <a:solidFill>
              <a:srgbClr val="1B45A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latinLnBrk="0">
                <a:defRPr/>
              </a:pPr>
              <a:endParaRPr kumimoji="0" lang="ko-KR" altLang="en-US" sz="2000" kern="0">
                <a:solidFill>
                  <a:srgbClr val="000000"/>
                </a:solidFill>
                <a:latin typeface="Wide Latin" pitchFamily="18" charset="0"/>
                <a:ea typeface="맑은 고딕"/>
              </a:endParaRPr>
            </a:p>
          </p:txBody>
        </p:sp>
      </p:grp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72008" y="272480"/>
            <a:ext cx="8367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맑은 고딕"/>
              </a:rPr>
              <a:t> KFMA 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437112" y="398836"/>
            <a:ext cx="2376263" cy="37770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666699"/>
                </a:solidFill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성낙원</a:t>
            </a:r>
            <a:r>
              <a:rPr kumimoji="0" lang="ko-KR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 박사의 </a:t>
            </a:r>
            <a:r>
              <a:rPr kumimoji="0" lang="ko-KR" alt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부동산 </a:t>
            </a:r>
            <a:r>
              <a:rPr kumimoji="0" lang="ko-KR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</a:rPr>
              <a:t>가치혁신 컨설팅</a:t>
            </a:r>
            <a:endParaRPr kumimoji="0" lang="en-US" altLang="ko-KR" sz="1000" b="1" i="0" u="none" strike="noStrike" kern="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오각형 5"/>
          <p:cNvSpPr/>
          <p:nvPr/>
        </p:nvSpPr>
        <p:spPr bwMode="auto">
          <a:xfrm>
            <a:off x="620688" y="1208584"/>
            <a:ext cx="4104456" cy="360040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90000" tIns="46800" rIns="90000" bIns="46800" anchor="t"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6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6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대표 컨설턴트</a:t>
            </a:r>
            <a:r>
              <a:rPr kumimoji="0" lang="en-US" altLang="ko-KR" sz="16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 dirty="0" err="1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성낙원</a:t>
            </a:r>
            <a:r>
              <a:rPr kumimoji="0" lang="ko-KR" altLang="en-US" sz="16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박사</a:t>
            </a:r>
            <a:r>
              <a:rPr kumimoji="0" lang="en-US" altLang="ko-KR" sz="16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ko-KR" altLang="en-US" sz="16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의 주요 약</a:t>
            </a:r>
            <a:r>
              <a:rPr kumimoji="0" lang="ko-KR" altLang="en-US" sz="16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력</a:t>
            </a:r>
            <a:endParaRPr kumimoji="0" lang="en-US" altLang="ko-KR" sz="16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바닥글 개체 틀 2"/>
          <p:cNvSpPr>
            <a:spLocks noGrp="1"/>
          </p:cNvSpPr>
          <p:nvPr>
            <p:ph type="ftr" sz="quarter" idx="4294967295"/>
          </p:nvPr>
        </p:nvSpPr>
        <p:spPr>
          <a:xfrm>
            <a:off x="1305306" y="9644001"/>
            <a:ext cx="4615532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ko-KR" altLang="en-US" dirty="0" smtClean="0">
                <a:solidFill>
                  <a:srgbClr val="53548A">
                    <a:lumMod val="75000"/>
                  </a:srgbClr>
                </a:solidFill>
              </a:rPr>
              <a:t>본 자료내용에 관한 권리는 작성자에게 있습니다</a:t>
            </a:r>
            <a:r>
              <a:rPr lang="en-US" altLang="ko-KR" dirty="0" smtClean="0">
                <a:solidFill>
                  <a:srgbClr val="53548A">
                    <a:lumMod val="75000"/>
                  </a:srgbClr>
                </a:solidFill>
              </a:rPr>
              <a:t>. / </a:t>
            </a:r>
            <a:r>
              <a:rPr lang="ko-KR" altLang="en-US" dirty="0" err="1" smtClean="0">
                <a:solidFill>
                  <a:srgbClr val="53548A">
                    <a:lumMod val="75000"/>
                  </a:srgbClr>
                </a:solidFill>
              </a:rPr>
              <a:t>복사ㆍ인용ㆍ전재를</a:t>
            </a:r>
            <a:r>
              <a:rPr lang="ko-KR" altLang="en-US" dirty="0" smtClean="0">
                <a:solidFill>
                  <a:srgbClr val="53548A">
                    <a:lumMod val="75000"/>
                  </a:srgbClr>
                </a:solidFill>
              </a:rPr>
              <a:t> 금합니다</a:t>
            </a:r>
            <a:r>
              <a:rPr lang="en-US" altLang="ko-KR" dirty="0" smtClean="0">
                <a:solidFill>
                  <a:srgbClr val="53548A">
                    <a:lumMod val="75000"/>
                  </a:srgbClr>
                </a:solidFill>
              </a:rPr>
              <a:t>.</a:t>
            </a:r>
            <a:r>
              <a:rPr lang="ko-KR" altLang="en-US" dirty="0" smtClean="0">
                <a:solidFill>
                  <a:srgbClr val="53548A">
                    <a:lumMod val="75000"/>
                  </a:srgbClr>
                </a:solidFill>
              </a:rPr>
              <a:t> </a:t>
            </a:r>
            <a:endParaRPr lang="ko-KR" altLang="en-US" dirty="0">
              <a:solidFill>
                <a:srgbClr val="53548A">
                  <a:lumMod val="75000"/>
                </a:srgbClr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548680" y="1928664"/>
            <a:ext cx="5832648" cy="7117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ko-KR" altLang="en-US" sz="1100" b="1" dirty="0">
                <a:solidFill>
                  <a:srgbClr val="002060"/>
                </a:solidFill>
                <a:latin typeface="+mn-ea"/>
                <a:ea typeface="+mn-ea"/>
              </a:rPr>
              <a:t>♣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 장기간 </a:t>
            </a:r>
            <a:r>
              <a:rPr lang="ko-KR" altLang="en-US" sz="1100" b="1" dirty="0" err="1" smtClean="0">
                <a:solidFill>
                  <a:srgbClr val="002060"/>
                </a:solidFill>
                <a:latin typeface="+mn-ea"/>
                <a:ea typeface="+mn-ea"/>
              </a:rPr>
              <a:t>자산관리한</a:t>
            </a:r>
            <a:r>
              <a:rPr lang="ko-KR" altLang="en-US" sz="1100" b="1" dirty="0">
                <a:solidFill>
                  <a:srgbClr val="002060"/>
                </a:solidFill>
                <a:latin typeface="+mn-ea"/>
                <a:ea typeface="+mn-ea"/>
              </a:rPr>
              <a:t> 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전문적 노</a:t>
            </a:r>
            <a:r>
              <a:rPr lang="en-US" altLang="ko-KR" sz="1100" b="1" dirty="0">
                <a:solidFill>
                  <a:srgbClr val="002060"/>
                </a:solidFill>
                <a:latin typeface="+mn-ea"/>
                <a:ea typeface="+mn-ea"/>
              </a:rPr>
              <a:t>-</a:t>
            </a:r>
            <a:r>
              <a:rPr lang="ko-KR" altLang="en-US" sz="1100" b="1" dirty="0" err="1" smtClean="0">
                <a:solidFill>
                  <a:srgbClr val="002060"/>
                </a:solidFill>
                <a:latin typeface="+mn-ea"/>
                <a:ea typeface="+mn-ea"/>
              </a:rPr>
              <a:t>하우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(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해외선진기법 접목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)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를 </a:t>
            </a:r>
            <a:r>
              <a:rPr lang="ko-KR" altLang="en-US" sz="1100" b="1" dirty="0">
                <a:solidFill>
                  <a:srgbClr val="002060"/>
                </a:solidFill>
                <a:latin typeface="+mn-ea"/>
                <a:ea typeface="+mn-ea"/>
              </a:rPr>
              <a:t>토대로 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시설관리측면에서 </a:t>
            </a:r>
            <a:endParaRPr lang="en-US" altLang="ko-KR" sz="1100" b="1" dirty="0" smtClean="0">
              <a:solidFill>
                <a:srgbClr val="002060"/>
              </a:solidFill>
              <a:latin typeface="+mn-ea"/>
              <a:ea typeface="+mn-ea"/>
            </a:endParaRPr>
          </a:p>
          <a:p>
            <a:pPr lvl="0">
              <a:lnSpc>
                <a:spcPct val="150000"/>
              </a:lnSpc>
            </a:pPr>
            <a:r>
              <a:rPr lang="en-US" altLang="ko-KR" sz="1100" b="1" dirty="0">
                <a:solidFill>
                  <a:srgbClr val="002060"/>
                </a:solidFill>
                <a:latin typeface="+mn-ea"/>
                <a:ea typeface="+mn-ea"/>
              </a:rPr>
              <a:t> 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신축프로젝트 </a:t>
            </a:r>
            <a:r>
              <a:rPr lang="ko-KR" altLang="en-US" sz="1100" b="1" dirty="0">
                <a:solidFill>
                  <a:srgbClr val="002060"/>
                </a:solidFill>
                <a:latin typeface="+mn-ea"/>
                <a:ea typeface="+mn-ea"/>
              </a:rPr>
              <a:t> 자산가치 혁신 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컨설팅을 국내 최초로 시행하여 자리매김했으며 일본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, 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미국</a:t>
            </a:r>
            <a:endParaRPr lang="en-US" altLang="ko-KR" sz="1100" b="1" dirty="0" smtClean="0">
              <a:solidFill>
                <a:srgbClr val="002060"/>
              </a:solidFill>
              <a:latin typeface="+mn-ea"/>
              <a:ea typeface="+mn-ea"/>
            </a:endParaRPr>
          </a:p>
          <a:p>
            <a:pPr lvl="0">
              <a:lnSpc>
                <a:spcPct val="150000"/>
              </a:lnSpc>
            </a:pPr>
            <a:r>
              <a:rPr lang="en-US" altLang="ko-KR" sz="1100" b="1" dirty="0">
                <a:solidFill>
                  <a:srgbClr val="002060"/>
                </a:solidFill>
                <a:latin typeface="+mn-ea"/>
                <a:ea typeface="+mn-ea"/>
              </a:rPr>
              <a:t> 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의  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Major Developer(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대형 부동산개발사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)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 들에게까지</a:t>
            </a:r>
            <a:r>
              <a:rPr lang="en-US" altLang="ko-KR" sz="1100" b="1" dirty="0">
                <a:solidFill>
                  <a:srgbClr val="002060"/>
                </a:solidFill>
                <a:latin typeface="+mn-ea"/>
                <a:ea typeface="+mn-ea"/>
              </a:rPr>
              <a:t> 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자문을 해준 부동산 시설전문가임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ko-KR" altLang="en-US" sz="1100" b="1" dirty="0">
                <a:solidFill>
                  <a:srgbClr val="002060"/>
                </a:solidFill>
                <a:latin typeface="+mn-ea"/>
                <a:ea typeface="+mn-ea"/>
              </a:rPr>
              <a:t>♣ </a:t>
            </a:r>
            <a:r>
              <a:rPr lang="ko-KR" altLang="en-US" sz="1100" b="1" dirty="0" err="1" smtClean="0">
                <a:solidFill>
                  <a:srgbClr val="002060"/>
                </a:solidFill>
                <a:latin typeface="+mn-ea"/>
                <a:ea typeface="+mn-ea"/>
              </a:rPr>
              <a:t>타워팰리스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(</a:t>
            </a:r>
            <a:r>
              <a:rPr lang="en-US" altLang="ko-KR" sz="1100" b="1" dirty="0" err="1" smtClean="0">
                <a:solidFill>
                  <a:srgbClr val="002060"/>
                </a:solidFill>
                <a:latin typeface="+mn-ea"/>
                <a:ea typeface="+mn-ea"/>
              </a:rPr>
              <a:t>Ⅰ,Ⅱ,Ⅲ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)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의 높은 컨설팅 수행성과를 인정받아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,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 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1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개 신축 프로젝트 단위에서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 </a:t>
            </a:r>
          </a:p>
          <a:p>
            <a:pPr lvl="0">
              <a:lnSpc>
                <a:spcPct val="150000"/>
              </a:lnSpc>
            </a:pPr>
            <a:r>
              <a:rPr lang="en-US" altLang="ko-KR" sz="1100" b="1" dirty="0">
                <a:solidFill>
                  <a:srgbClr val="002060"/>
                </a:solidFill>
                <a:latin typeface="+mn-ea"/>
                <a:ea typeface="+mn-ea"/>
              </a:rPr>
              <a:t> 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 </a:t>
            </a:r>
            <a:r>
              <a:rPr lang="ko-KR" altLang="en-US" sz="1100" b="1" dirty="0" err="1" smtClean="0">
                <a:solidFill>
                  <a:srgbClr val="002060"/>
                </a:solidFill>
                <a:latin typeface="+mn-ea"/>
                <a:ea typeface="+mn-ea"/>
              </a:rPr>
              <a:t>백만불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 이상의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 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컨설팅 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Fee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를 연속적으로 수주하여 성공적으로 완료함으로써 부동산시설</a:t>
            </a:r>
            <a:endParaRPr lang="en-US" altLang="ko-KR" sz="1100" b="1" dirty="0" smtClean="0">
              <a:solidFill>
                <a:srgbClr val="002060"/>
              </a:solidFill>
              <a:latin typeface="+mn-ea"/>
              <a:ea typeface="+mn-ea"/>
            </a:endParaRPr>
          </a:p>
          <a:p>
            <a:pPr lvl="0">
              <a:lnSpc>
                <a:spcPct val="150000"/>
              </a:lnSpc>
            </a:pPr>
            <a:r>
              <a:rPr lang="en-US" altLang="ko-KR" sz="1100" b="1" dirty="0">
                <a:solidFill>
                  <a:srgbClr val="002060"/>
                </a:solidFill>
                <a:latin typeface="+mn-ea"/>
                <a:ea typeface="+mn-ea"/>
              </a:rPr>
              <a:t> 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 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관리의 패러다임을 바꾸고 부가가치를 창조하는 전환점이 되도록 하였음</a:t>
            </a:r>
            <a:r>
              <a:rPr lang="en-US" altLang="ko-KR" sz="1100" b="1" dirty="0" smtClean="0">
                <a:solidFill>
                  <a:srgbClr val="002060"/>
                </a:solidFill>
                <a:latin typeface="+mn-ea"/>
                <a:ea typeface="+mn-ea"/>
              </a:rPr>
              <a:t>.</a:t>
            </a:r>
            <a:r>
              <a:rPr lang="ko-KR" altLang="en-US" sz="1100" b="1" dirty="0" smtClean="0">
                <a:solidFill>
                  <a:srgbClr val="002060"/>
                </a:solidFill>
                <a:latin typeface="+mn-ea"/>
                <a:ea typeface="+mn-ea"/>
              </a:rPr>
              <a:t>  </a:t>
            </a:r>
            <a:endParaRPr lang="en-US" altLang="ko-KR" sz="1100" b="1" dirty="0" smtClean="0">
              <a:solidFill>
                <a:srgbClr val="002060"/>
              </a:solidFill>
              <a:latin typeface="+mn-ea"/>
              <a:ea typeface="+mn-ea"/>
            </a:endParaRPr>
          </a:p>
          <a:p>
            <a:pPr lvl="0"/>
            <a:endParaRPr lang="en-US" altLang="ko-KR" sz="1100" dirty="0">
              <a:solidFill>
                <a:prstClr val="black"/>
              </a:solidFill>
            </a:endParaRPr>
          </a:p>
          <a:p>
            <a:pPr lvl="0"/>
            <a:endParaRPr lang="en-US" altLang="ko-KR" sz="1100" dirty="0" smtClean="0">
              <a:solidFill>
                <a:prstClr val="black"/>
              </a:solidFill>
            </a:endParaRPr>
          </a:p>
          <a:p>
            <a:pPr lvl="0"/>
            <a:r>
              <a:rPr lang="ko-KR" altLang="en-US" sz="1100" dirty="0">
                <a:solidFill>
                  <a:prstClr val="black"/>
                </a:solidFill>
              </a:rPr>
              <a:t> </a:t>
            </a:r>
            <a:r>
              <a:rPr lang="ko-KR" altLang="en-US" sz="1100" b="1" dirty="0" smtClean="0">
                <a:solidFill>
                  <a:srgbClr val="002060"/>
                </a:solidFill>
              </a:rPr>
              <a:t>    </a:t>
            </a:r>
            <a:r>
              <a:rPr lang="en-US" altLang="ko-KR" sz="1100" b="1" dirty="0" smtClean="0">
                <a:solidFill>
                  <a:srgbClr val="002060"/>
                </a:solidFill>
              </a:rPr>
              <a:t>[</a:t>
            </a:r>
            <a:r>
              <a:rPr lang="ko-KR" altLang="en-US" sz="1100" b="1" dirty="0" smtClean="0">
                <a:solidFill>
                  <a:srgbClr val="002060"/>
                </a:solidFill>
              </a:rPr>
              <a:t>학력</a:t>
            </a:r>
            <a:r>
              <a:rPr lang="en-US" altLang="ko-KR" sz="1100" b="1" dirty="0" smtClean="0">
                <a:solidFill>
                  <a:srgbClr val="002060"/>
                </a:solidFill>
              </a:rPr>
              <a:t>]</a:t>
            </a:r>
            <a:r>
              <a:rPr lang="ko-KR" altLang="en-US" sz="1100" b="1" dirty="0" smtClean="0">
                <a:solidFill>
                  <a:srgbClr val="002060"/>
                </a:solidFill>
              </a:rPr>
              <a:t> </a:t>
            </a:r>
            <a:r>
              <a:rPr lang="ko-KR" altLang="en-US" sz="1100" b="1" dirty="0">
                <a:solidFill>
                  <a:srgbClr val="002060"/>
                </a:solidFill>
              </a:rPr>
              <a:t>    </a:t>
            </a:r>
            <a:r>
              <a:rPr lang="ko-KR" altLang="en-US" sz="1100" dirty="0">
                <a:solidFill>
                  <a:prstClr val="black"/>
                </a:solidFill>
              </a:rPr>
              <a:t>        </a:t>
            </a:r>
          </a:p>
          <a:p>
            <a:r>
              <a:rPr lang="ko-KR" altLang="en-US" sz="1100" dirty="0">
                <a:solidFill>
                  <a:prstClr val="black"/>
                </a:solidFill>
              </a:rPr>
              <a:t>      </a:t>
            </a:r>
            <a:r>
              <a:rPr lang="ko-KR" altLang="en-US" sz="1100" dirty="0" smtClean="0">
                <a:solidFill>
                  <a:prstClr val="black"/>
                </a:solidFill>
              </a:rPr>
              <a:t>한성대학교 경제부동산학과 </a:t>
            </a:r>
            <a:r>
              <a:rPr lang="ko-KR" altLang="en-US" sz="1100" dirty="0">
                <a:solidFill>
                  <a:prstClr val="black"/>
                </a:solidFill>
              </a:rPr>
              <a:t> </a:t>
            </a:r>
            <a:r>
              <a:rPr lang="ko-KR" altLang="en-US" sz="1100" dirty="0" smtClean="0">
                <a:solidFill>
                  <a:prstClr val="black"/>
                </a:solidFill>
              </a:rPr>
              <a:t>부동산학</a:t>
            </a:r>
            <a:r>
              <a:rPr lang="ko-KR" altLang="en-US" sz="1100" dirty="0">
                <a:solidFill>
                  <a:prstClr val="black"/>
                </a:solidFill>
              </a:rPr>
              <a:t> </a:t>
            </a:r>
            <a:r>
              <a:rPr lang="ko-KR" altLang="en-US" sz="1100" dirty="0" smtClean="0">
                <a:solidFill>
                  <a:prstClr val="black"/>
                </a:solidFill>
              </a:rPr>
              <a:t>박사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lvl="0"/>
            <a:r>
              <a:rPr lang="ko-KR" altLang="en-US" sz="1100" dirty="0">
                <a:solidFill>
                  <a:prstClr val="black"/>
                </a:solidFill>
              </a:rPr>
              <a:t>      </a:t>
            </a:r>
            <a:r>
              <a:rPr lang="ko-KR" altLang="en-US" sz="1100" dirty="0" smtClean="0">
                <a:solidFill>
                  <a:prstClr val="black"/>
                </a:solidFill>
              </a:rPr>
              <a:t>동국대학교  경영학 </a:t>
            </a:r>
            <a:r>
              <a:rPr lang="ko-KR" altLang="en-US" sz="1100" dirty="0">
                <a:solidFill>
                  <a:prstClr val="black"/>
                </a:solidFill>
              </a:rPr>
              <a:t>석사</a:t>
            </a:r>
            <a:r>
              <a:rPr lang="en-US" altLang="ko-KR" sz="1100" dirty="0">
                <a:solidFill>
                  <a:prstClr val="black"/>
                </a:solidFill>
              </a:rPr>
              <a:t>(</a:t>
            </a:r>
            <a:r>
              <a:rPr lang="ko-KR" altLang="en-US" sz="1100" dirty="0">
                <a:solidFill>
                  <a:prstClr val="black"/>
                </a:solidFill>
              </a:rPr>
              <a:t>부동산학 전공</a:t>
            </a:r>
            <a:r>
              <a:rPr lang="en-US" altLang="ko-KR" sz="1100" dirty="0" smtClean="0">
                <a:solidFill>
                  <a:prstClr val="black"/>
                </a:solidFill>
              </a:rPr>
              <a:t>)</a:t>
            </a:r>
            <a:r>
              <a:rPr lang="en-US" altLang="ko-KR" sz="1100" dirty="0">
                <a:solidFill>
                  <a:prstClr val="black"/>
                </a:solidFill>
              </a:rPr>
              <a:t>   </a:t>
            </a:r>
            <a:endParaRPr lang="en-US" altLang="ko-KR" sz="1100" dirty="0" smtClean="0">
              <a:solidFill>
                <a:prstClr val="black"/>
              </a:solidFill>
            </a:endParaRPr>
          </a:p>
          <a:p>
            <a:pPr lvl="0"/>
            <a:r>
              <a:rPr lang="en-US" altLang="ko-KR" sz="1100" b="1" dirty="0">
                <a:solidFill>
                  <a:srgbClr val="002060"/>
                </a:solidFill>
              </a:rPr>
              <a:t> </a:t>
            </a:r>
            <a:r>
              <a:rPr lang="en-US" altLang="ko-KR" sz="1100" b="1" dirty="0" smtClean="0">
                <a:solidFill>
                  <a:srgbClr val="002060"/>
                </a:solidFill>
              </a:rPr>
              <a:t>   </a:t>
            </a:r>
          </a:p>
          <a:p>
            <a:pPr lvl="0"/>
            <a:r>
              <a:rPr lang="en-US" altLang="ko-KR" sz="1100" b="1" dirty="0">
                <a:solidFill>
                  <a:srgbClr val="002060"/>
                </a:solidFill>
              </a:rPr>
              <a:t> </a:t>
            </a:r>
            <a:r>
              <a:rPr lang="en-US" altLang="ko-KR" sz="1100" b="1" dirty="0" smtClean="0">
                <a:solidFill>
                  <a:srgbClr val="002060"/>
                </a:solidFill>
              </a:rPr>
              <a:t>    </a:t>
            </a:r>
            <a:r>
              <a:rPr lang="en-US" altLang="ko-KR" sz="1100" b="1" dirty="0">
                <a:solidFill>
                  <a:srgbClr val="002060"/>
                </a:solidFill>
              </a:rPr>
              <a:t>[</a:t>
            </a:r>
            <a:r>
              <a:rPr lang="ko-KR" altLang="en-US" sz="1100" b="1" dirty="0">
                <a:solidFill>
                  <a:srgbClr val="002060"/>
                </a:solidFill>
              </a:rPr>
              <a:t>경 </a:t>
            </a:r>
            <a:r>
              <a:rPr lang="ko-KR" altLang="en-US" sz="1100" b="1" dirty="0" err="1">
                <a:solidFill>
                  <a:srgbClr val="002060"/>
                </a:solidFill>
              </a:rPr>
              <a:t>력</a:t>
            </a:r>
            <a:r>
              <a:rPr lang="en-US" altLang="ko-KR" sz="1100" b="1" dirty="0">
                <a:solidFill>
                  <a:srgbClr val="002060"/>
                </a:solidFill>
              </a:rPr>
              <a:t>]</a:t>
            </a:r>
          </a:p>
          <a:p>
            <a:pPr lvl="0"/>
            <a:r>
              <a:rPr lang="en-US" altLang="ko-KR" sz="1100" dirty="0">
                <a:solidFill>
                  <a:prstClr val="black"/>
                </a:solidFill>
              </a:rPr>
              <a:t>      1) </a:t>
            </a:r>
            <a:r>
              <a:rPr lang="ko-KR" altLang="en-US" sz="1100" dirty="0" smtClean="0">
                <a:solidFill>
                  <a:prstClr val="black"/>
                </a:solidFill>
              </a:rPr>
              <a:t>한</a:t>
            </a:r>
            <a:r>
              <a:rPr lang="ko-KR" altLang="en-US" sz="1100" dirty="0">
                <a:solidFill>
                  <a:prstClr val="black"/>
                </a:solidFill>
              </a:rPr>
              <a:t>성</a:t>
            </a:r>
            <a:r>
              <a:rPr lang="ko-KR" altLang="en-US" sz="1100" dirty="0" smtClean="0">
                <a:solidFill>
                  <a:prstClr val="black"/>
                </a:solidFill>
              </a:rPr>
              <a:t>대학교 </a:t>
            </a:r>
            <a:r>
              <a:rPr lang="ko-KR" altLang="en-US" sz="1100" dirty="0">
                <a:solidFill>
                  <a:prstClr val="black"/>
                </a:solidFill>
              </a:rPr>
              <a:t>부동산학과</a:t>
            </a:r>
            <a:r>
              <a:rPr lang="en-US" altLang="ko-KR" sz="1100" dirty="0" smtClean="0">
                <a:solidFill>
                  <a:prstClr val="black"/>
                </a:solidFill>
              </a:rPr>
              <a:t>/</a:t>
            </a:r>
            <a:r>
              <a:rPr lang="ko-KR" altLang="en-US" sz="1100" dirty="0" smtClean="0">
                <a:solidFill>
                  <a:prstClr val="black"/>
                </a:solidFill>
              </a:rPr>
              <a:t>한</a:t>
            </a:r>
            <a:r>
              <a:rPr lang="ko-KR" altLang="en-US" sz="1100" dirty="0">
                <a:solidFill>
                  <a:prstClr val="black"/>
                </a:solidFill>
              </a:rPr>
              <a:t>성</a:t>
            </a:r>
            <a:r>
              <a:rPr lang="ko-KR" altLang="en-US" sz="1100" dirty="0" smtClean="0">
                <a:solidFill>
                  <a:prstClr val="black"/>
                </a:solidFill>
              </a:rPr>
              <a:t>대학교 </a:t>
            </a:r>
            <a:r>
              <a:rPr lang="ko-KR" altLang="en-US" sz="1100" dirty="0">
                <a:solidFill>
                  <a:prstClr val="black"/>
                </a:solidFill>
              </a:rPr>
              <a:t>부동산대학원 </a:t>
            </a:r>
            <a:r>
              <a:rPr lang="en-US" altLang="ko-KR" sz="1100" dirty="0">
                <a:solidFill>
                  <a:prstClr val="black"/>
                </a:solidFill>
              </a:rPr>
              <a:t>“</a:t>
            </a:r>
            <a:r>
              <a:rPr lang="ko-KR" altLang="en-US" sz="1100" dirty="0">
                <a:solidFill>
                  <a:prstClr val="black"/>
                </a:solidFill>
              </a:rPr>
              <a:t>부동산시설관리론</a:t>
            </a:r>
            <a:r>
              <a:rPr lang="en-US" altLang="ko-KR" sz="1100" dirty="0">
                <a:solidFill>
                  <a:prstClr val="black"/>
                </a:solidFill>
              </a:rPr>
              <a:t>”</a:t>
            </a:r>
            <a:r>
              <a:rPr lang="ko-KR" altLang="en-US" sz="1100" dirty="0">
                <a:solidFill>
                  <a:prstClr val="black"/>
                </a:solidFill>
              </a:rPr>
              <a:t> </a:t>
            </a:r>
            <a:r>
              <a:rPr lang="ko-KR" altLang="en-US" sz="1100" dirty="0" smtClean="0">
                <a:solidFill>
                  <a:prstClr val="black"/>
                </a:solidFill>
              </a:rPr>
              <a:t>강사</a:t>
            </a:r>
            <a:endParaRPr lang="en-US" altLang="ko-KR" sz="1100" dirty="0" smtClean="0">
              <a:solidFill>
                <a:prstClr val="black"/>
              </a:solidFill>
            </a:endParaRPr>
          </a:p>
          <a:p>
            <a:pPr lvl="0"/>
            <a:r>
              <a:rPr lang="en-US" altLang="ko-KR" sz="1100" dirty="0">
                <a:solidFill>
                  <a:prstClr val="black"/>
                </a:solidFill>
              </a:rPr>
              <a:t> </a:t>
            </a:r>
            <a:r>
              <a:rPr lang="en-US" altLang="ko-KR" sz="1100" dirty="0" smtClean="0">
                <a:solidFill>
                  <a:prstClr val="black"/>
                </a:solidFill>
              </a:rPr>
              <a:t>            (</a:t>
            </a:r>
            <a:r>
              <a:rPr lang="en-US" altLang="ko-KR" sz="1100" dirty="0">
                <a:solidFill>
                  <a:prstClr val="black"/>
                </a:solidFill>
              </a:rPr>
              <a:t>2006.3 ~ </a:t>
            </a:r>
            <a:r>
              <a:rPr lang="ko-KR" altLang="en-US" sz="1100" dirty="0">
                <a:solidFill>
                  <a:prstClr val="black"/>
                </a:solidFill>
              </a:rPr>
              <a:t>현재</a:t>
            </a:r>
            <a:r>
              <a:rPr lang="en-US" altLang="ko-KR" sz="1100" dirty="0" smtClean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en-US" altLang="ko-KR" sz="1100" dirty="0">
                <a:solidFill>
                  <a:prstClr val="black"/>
                </a:solidFill>
              </a:rPr>
              <a:t> </a:t>
            </a:r>
            <a:r>
              <a:rPr lang="en-US" altLang="ko-KR" sz="1100" dirty="0" smtClean="0">
                <a:solidFill>
                  <a:prstClr val="black"/>
                </a:solidFill>
              </a:rPr>
              <a:t>     2) </a:t>
            </a:r>
            <a:r>
              <a:rPr lang="ko-KR" altLang="en-US" sz="1100" dirty="0" smtClean="0">
                <a:solidFill>
                  <a:prstClr val="black"/>
                </a:solidFill>
              </a:rPr>
              <a:t>시설관리측면에서의 부동산가치혁신 컨설팅 중 대형건물 신축 프로젝트 </a:t>
            </a:r>
            <a:r>
              <a:rPr lang="en-US" altLang="ko-KR" sz="1100" dirty="0">
                <a:solidFill>
                  <a:prstClr val="black"/>
                </a:solidFill>
              </a:rPr>
              <a:t>60</a:t>
            </a:r>
            <a:r>
              <a:rPr lang="ko-KR" altLang="en-US" sz="1100" dirty="0">
                <a:solidFill>
                  <a:prstClr val="black"/>
                </a:solidFill>
              </a:rPr>
              <a:t>개 </a:t>
            </a:r>
            <a:r>
              <a:rPr lang="ko-KR" altLang="en-US" sz="1100" dirty="0" smtClean="0">
                <a:solidFill>
                  <a:prstClr val="black"/>
                </a:solidFill>
              </a:rPr>
              <a:t>수행</a:t>
            </a:r>
            <a:endParaRPr lang="en-US" altLang="ko-KR" sz="1100" dirty="0" smtClean="0">
              <a:solidFill>
                <a:prstClr val="black"/>
              </a:solidFill>
            </a:endParaRPr>
          </a:p>
          <a:p>
            <a:pPr lvl="0"/>
            <a:r>
              <a:rPr lang="en-US" altLang="ko-KR" sz="1100" dirty="0">
                <a:solidFill>
                  <a:prstClr val="black"/>
                </a:solidFill>
              </a:rPr>
              <a:t> </a:t>
            </a:r>
            <a:r>
              <a:rPr lang="en-US" altLang="ko-KR" sz="1100" dirty="0" smtClean="0">
                <a:solidFill>
                  <a:prstClr val="black"/>
                </a:solidFill>
              </a:rPr>
              <a:t>           (1998</a:t>
            </a:r>
            <a:r>
              <a:rPr lang="ko-KR" altLang="en-US" sz="1100" dirty="0" smtClean="0">
                <a:solidFill>
                  <a:prstClr val="black"/>
                </a:solidFill>
              </a:rPr>
              <a:t>년 </a:t>
            </a:r>
            <a:r>
              <a:rPr lang="en-US" altLang="ko-KR" sz="1100" dirty="0" smtClean="0">
                <a:solidFill>
                  <a:prstClr val="black"/>
                </a:solidFill>
              </a:rPr>
              <a:t>3</a:t>
            </a:r>
            <a:r>
              <a:rPr lang="ko-KR" altLang="en-US" sz="1100" dirty="0" smtClean="0">
                <a:solidFill>
                  <a:prstClr val="black"/>
                </a:solidFill>
              </a:rPr>
              <a:t>월 </a:t>
            </a:r>
            <a:r>
              <a:rPr lang="en-US" altLang="ko-KR" sz="1100" dirty="0" smtClean="0">
                <a:solidFill>
                  <a:prstClr val="black"/>
                </a:solidFill>
              </a:rPr>
              <a:t>~ 2012</a:t>
            </a:r>
            <a:r>
              <a:rPr lang="ko-KR" altLang="en-US" sz="1100" dirty="0" smtClean="0">
                <a:solidFill>
                  <a:prstClr val="black"/>
                </a:solidFill>
              </a:rPr>
              <a:t>년 현재</a:t>
            </a:r>
            <a:r>
              <a:rPr lang="en-US" altLang="ko-KR" sz="1100" dirty="0" smtClean="0">
                <a:solidFill>
                  <a:prstClr val="black"/>
                </a:solidFill>
              </a:rPr>
              <a:t>) </a:t>
            </a:r>
          </a:p>
          <a:p>
            <a:pPr lvl="0"/>
            <a:r>
              <a:rPr lang="en-US" altLang="ko-KR" sz="1100" dirty="0">
                <a:solidFill>
                  <a:prstClr val="black"/>
                </a:solidFill>
              </a:rPr>
              <a:t> </a:t>
            </a:r>
            <a:r>
              <a:rPr lang="en-US" altLang="ko-KR" sz="1100" dirty="0" smtClean="0">
                <a:solidFill>
                  <a:prstClr val="black"/>
                </a:solidFill>
              </a:rPr>
              <a:t>         - </a:t>
            </a:r>
            <a:r>
              <a:rPr lang="ko-KR" altLang="en-US" sz="1100" dirty="0" smtClean="0">
                <a:solidFill>
                  <a:prstClr val="black"/>
                </a:solidFill>
              </a:rPr>
              <a:t>기존건물</a:t>
            </a:r>
            <a:r>
              <a:rPr lang="en-US" altLang="ko-KR" sz="1100" dirty="0" smtClean="0">
                <a:solidFill>
                  <a:prstClr val="black"/>
                </a:solidFill>
              </a:rPr>
              <a:t>/</a:t>
            </a:r>
            <a:r>
              <a:rPr lang="ko-KR" altLang="en-US" sz="1100" dirty="0" smtClean="0">
                <a:solidFill>
                  <a:prstClr val="black"/>
                </a:solidFill>
              </a:rPr>
              <a:t>시설진단</a:t>
            </a:r>
            <a:r>
              <a:rPr lang="en-US" altLang="ko-KR" sz="1100" dirty="0" smtClean="0">
                <a:solidFill>
                  <a:prstClr val="black"/>
                </a:solidFill>
              </a:rPr>
              <a:t>/</a:t>
            </a:r>
            <a:r>
              <a:rPr lang="ko-KR" altLang="en-US" sz="1100" dirty="0" smtClean="0">
                <a:solidFill>
                  <a:prstClr val="black"/>
                </a:solidFill>
              </a:rPr>
              <a:t>빌딩경영분석</a:t>
            </a:r>
            <a:r>
              <a:rPr lang="en-US" altLang="ko-KR" sz="1100" dirty="0" smtClean="0">
                <a:solidFill>
                  <a:prstClr val="black"/>
                </a:solidFill>
              </a:rPr>
              <a:t>/</a:t>
            </a:r>
            <a:r>
              <a:rPr lang="ko-KR" altLang="en-US" sz="1100" dirty="0" smtClean="0">
                <a:solidFill>
                  <a:prstClr val="black"/>
                </a:solidFill>
              </a:rPr>
              <a:t>운영시스템 구축</a:t>
            </a:r>
            <a:r>
              <a:rPr lang="en-US" altLang="ko-KR" sz="1100" dirty="0" smtClean="0">
                <a:solidFill>
                  <a:prstClr val="black"/>
                </a:solidFill>
              </a:rPr>
              <a:t>/</a:t>
            </a:r>
            <a:r>
              <a:rPr lang="ko-KR" altLang="en-US" sz="1100" dirty="0" smtClean="0">
                <a:solidFill>
                  <a:prstClr val="black"/>
                </a:solidFill>
              </a:rPr>
              <a:t>부동산 평가실사  등은 별도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lvl="0"/>
            <a:r>
              <a:rPr lang="en-US" altLang="ko-KR" sz="1100" dirty="0">
                <a:solidFill>
                  <a:prstClr val="black"/>
                </a:solidFill>
              </a:rPr>
              <a:t>      </a:t>
            </a:r>
            <a:r>
              <a:rPr lang="en-US" altLang="ko-KR" sz="1100" dirty="0" smtClean="0">
                <a:solidFill>
                  <a:prstClr val="black"/>
                </a:solidFill>
              </a:rPr>
              <a:t>3)</a:t>
            </a:r>
            <a:r>
              <a:rPr lang="ko-KR" altLang="en-US" sz="1100" dirty="0" smtClean="0">
                <a:solidFill>
                  <a:prstClr val="black"/>
                </a:solidFill>
              </a:rPr>
              <a:t> </a:t>
            </a:r>
            <a:r>
              <a:rPr lang="ko-KR" altLang="en-US" sz="1100" dirty="0">
                <a:solidFill>
                  <a:prstClr val="black"/>
                </a:solidFill>
              </a:rPr>
              <a:t>부동산 </a:t>
            </a:r>
            <a:r>
              <a:rPr lang="ko-KR" altLang="en-US" sz="1100" dirty="0" smtClean="0">
                <a:solidFill>
                  <a:prstClr val="black"/>
                </a:solidFill>
              </a:rPr>
              <a:t>자산</a:t>
            </a:r>
            <a:r>
              <a:rPr lang="en-US" altLang="ko-KR" sz="1100" dirty="0" smtClean="0">
                <a:solidFill>
                  <a:prstClr val="black"/>
                </a:solidFill>
              </a:rPr>
              <a:t>(</a:t>
            </a:r>
            <a:r>
              <a:rPr lang="ko-KR" altLang="en-US" sz="1100" dirty="0" smtClean="0">
                <a:solidFill>
                  <a:prstClr val="black"/>
                </a:solidFill>
              </a:rPr>
              <a:t>시설포함</a:t>
            </a:r>
            <a:r>
              <a:rPr lang="en-US" altLang="ko-KR" sz="1100" dirty="0" smtClean="0">
                <a:solidFill>
                  <a:prstClr val="black"/>
                </a:solidFill>
              </a:rPr>
              <a:t>)</a:t>
            </a:r>
            <a:r>
              <a:rPr lang="ko-KR" altLang="en-US" sz="1100" dirty="0" smtClean="0">
                <a:solidFill>
                  <a:prstClr val="black"/>
                </a:solidFill>
              </a:rPr>
              <a:t>관리 </a:t>
            </a:r>
            <a:r>
              <a:rPr lang="en-US" altLang="ko-KR" sz="1100" dirty="0">
                <a:solidFill>
                  <a:prstClr val="black"/>
                </a:solidFill>
              </a:rPr>
              <a:t>30</a:t>
            </a:r>
            <a:r>
              <a:rPr lang="ko-KR" altLang="en-US" sz="1100" dirty="0">
                <a:solidFill>
                  <a:prstClr val="black"/>
                </a:solidFill>
              </a:rPr>
              <a:t>年 경력</a:t>
            </a:r>
            <a:r>
              <a:rPr lang="en-US" altLang="ko-KR" sz="1100" dirty="0">
                <a:solidFill>
                  <a:prstClr val="black"/>
                </a:solidFill>
              </a:rPr>
              <a:t>.  </a:t>
            </a:r>
            <a:r>
              <a:rPr lang="ko-KR" altLang="en-US" sz="1100" dirty="0">
                <a:solidFill>
                  <a:prstClr val="black"/>
                </a:solidFill>
              </a:rPr>
              <a:t>타워개발 부사장 </a:t>
            </a:r>
            <a:r>
              <a:rPr lang="en-US" altLang="ko-KR" sz="1100" dirty="0">
                <a:solidFill>
                  <a:prstClr val="black"/>
                </a:solidFill>
              </a:rPr>
              <a:t>5</a:t>
            </a:r>
            <a:r>
              <a:rPr lang="ko-KR" altLang="en-US" sz="1100" dirty="0">
                <a:solidFill>
                  <a:prstClr val="black"/>
                </a:solidFill>
              </a:rPr>
              <a:t>년</a:t>
            </a:r>
            <a:r>
              <a:rPr lang="en-US" altLang="ko-KR" sz="1100" dirty="0">
                <a:solidFill>
                  <a:prstClr val="black"/>
                </a:solidFill>
              </a:rPr>
              <a:t>.  </a:t>
            </a:r>
            <a:r>
              <a:rPr lang="ko-KR" altLang="en-US" sz="1100" dirty="0">
                <a:solidFill>
                  <a:prstClr val="black"/>
                </a:solidFill>
              </a:rPr>
              <a:t>삼성</a:t>
            </a:r>
            <a:r>
              <a:rPr lang="en-US" altLang="ko-KR" sz="1100" dirty="0">
                <a:solidFill>
                  <a:prstClr val="black"/>
                </a:solidFill>
              </a:rPr>
              <a:t>PMC </a:t>
            </a:r>
            <a:r>
              <a:rPr lang="ko-KR" altLang="en-US" sz="1100" dirty="0">
                <a:solidFill>
                  <a:prstClr val="black"/>
                </a:solidFill>
              </a:rPr>
              <a:t>사장</a:t>
            </a:r>
            <a:r>
              <a:rPr lang="en-US" altLang="ko-KR" sz="1100" dirty="0">
                <a:solidFill>
                  <a:prstClr val="black"/>
                </a:solidFill>
              </a:rPr>
              <a:t>1</a:t>
            </a:r>
            <a:r>
              <a:rPr lang="ko-KR" altLang="en-US" sz="1100" dirty="0">
                <a:solidFill>
                  <a:prstClr val="black"/>
                </a:solidFill>
              </a:rPr>
              <a:t>년</a:t>
            </a:r>
            <a:r>
              <a:rPr lang="en-US" altLang="ko-KR" sz="1100" dirty="0">
                <a:solidFill>
                  <a:prstClr val="black"/>
                </a:solidFill>
              </a:rPr>
              <a:t/>
            </a:r>
            <a:br>
              <a:rPr lang="en-US" altLang="ko-KR" sz="1100" dirty="0">
                <a:solidFill>
                  <a:prstClr val="black"/>
                </a:solidFill>
              </a:rPr>
            </a:br>
            <a:r>
              <a:rPr lang="en-US" altLang="ko-KR" sz="1100" dirty="0">
                <a:solidFill>
                  <a:prstClr val="black"/>
                </a:solidFill>
              </a:rPr>
              <a:t>     </a:t>
            </a:r>
            <a:r>
              <a:rPr lang="en-US" altLang="ko-KR" sz="1100" dirty="0" smtClean="0">
                <a:solidFill>
                  <a:prstClr val="black"/>
                </a:solidFill>
              </a:rPr>
              <a:t> 4) </a:t>
            </a:r>
            <a:r>
              <a:rPr lang="ko-KR" altLang="en-US" sz="1100" dirty="0">
                <a:solidFill>
                  <a:prstClr val="black"/>
                </a:solidFill>
              </a:rPr>
              <a:t>부동산 자산운영 전문관리</a:t>
            </a:r>
            <a:r>
              <a:rPr lang="en-US" altLang="ko-KR" sz="1100" dirty="0">
                <a:solidFill>
                  <a:prstClr val="black"/>
                </a:solidFill>
              </a:rPr>
              <a:t>(</a:t>
            </a:r>
            <a:r>
              <a:rPr lang="ko-KR" altLang="en-US" sz="1100" dirty="0">
                <a:solidFill>
                  <a:prstClr val="black"/>
                </a:solidFill>
              </a:rPr>
              <a:t>그룹부동산포함</a:t>
            </a:r>
            <a:r>
              <a:rPr lang="en-US" altLang="ko-KR" sz="1100" dirty="0">
                <a:solidFill>
                  <a:prstClr val="black"/>
                </a:solidFill>
              </a:rPr>
              <a:t>) 36</a:t>
            </a:r>
            <a:r>
              <a:rPr lang="ko-KR" altLang="en-US" sz="1100" dirty="0">
                <a:solidFill>
                  <a:prstClr val="black"/>
                </a:solidFill>
              </a:rPr>
              <a:t>년 경력</a:t>
            </a:r>
            <a:r>
              <a:rPr lang="en-US" altLang="ko-KR" sz="1100" dirty="0">
                <a:solidFill>
                  <a:prstClr val="black"/>
                </a:solidFill>
              </a:rPr>
              <a:t>(1976</a:t>
            </a:r>
            <a:r>
              <a:rPr lang="ko-KR" altLang="en-US" sz="1100" dirty="0">
                <a:solidFill>
                  <a:prstClr val="black"/>
                </a:solidFill>
              </a:rPr>
              <a:t>년 </a:t>
            </a:r>
            <a:r>
              <a:rPr lang="en-US" altLang="ko-KR" sz="1100" dirty="0">
                <a:solidFill>
                  <a:prstClr val="black"/>
                </a:solidFill>
              </a:rPr>
              <a:t>3</a:t>
            </a:r>
            <a:r>
              <a:rPr lang="ko-KR" altLang="en-US" sz="1100" dirty="0">
                <a:solidFill>
                  <a:prstClr val="black"/>
                </a:solidFill>
              </a:rPr>
              <a:t>월 </a:t>
            </a:r>
            <a:r>
              <a:rPr lang="en-US" altLang="ko-KR" sz="1100" dirty="0">
                <a:solidFill>
                  <a:prstClr val="black"/>
                </a:solidFill>
              </a:rPr>
              <a:t>~ 2012</a:t>
            </a:r>
            <a:r>
              <a:rPr lang="ko-KR" altLang="en-US" sz="1100" dirty="0">
                <a:solidFill>
                  <a:prstClr val="black"/>
                </a:solidFill>
              </a:rPr>
              <a:t>년 현재</a:t>
            </a:r>
            <a:r>
              <a:rPr lang="en-US" altLang="ko-KR" sz="1100" dirty="0">
                <a:solidFill>
                  <a:prstClr val="black"/>
                </a:solidFill>
              </a:rPr>
              <a:t>)</a:t>
            </a:r>
            <a:br>
              <a:rPr lang="en-US" altLang="ko-KR" sz="1100" dirty="0">
                <a:solidFill>
                  <a:prstClr val="black"/>
                </a:solidFill>
              </a:rPr>
            </a:br>
            <a:r>
              <a:rPr lang="en-US" altLang="ko-KR" sz="1100" dirty="0">
                <a:solidFill>
                  <a:prstClr val="black"/>
                </a:solidFill>
              </a:rPr>
              <a:t>      </a:t>
            </a:r>
            <a:r>
              <a:rPr lang="en-US" altLang="ko-KR" sz="1100" dirty="0" smtClean="0">
                <a:solidFill>
                  <a:prstClr val="black"/>
                </a:solidFill>
              </a:rPr>
              <a:t>5) </a:t>
            </a:r>
            <a:r>
              <a:rPr lang="en-US" altLang="ko-KR" sz="1100" dirty="0">
                <a:solidFill>
                  <a:prstClr val="black"/>
                </a:solidFill>
              </a:rPr>
              <a:t>CM </a:t>
            </a:r>
            <a:r>
              <a:rPr lang="ko-KR" altLang="en-US" sz="1100" dirty="0">
                <a:solidFill>
                  <a:prstClr val="black"/>
                </a:solidFill>
              </a:rPr>
              <a:t>업무</a:t>
            </a:r>
            <a:r>
              <a:rPr lang="en-US" altLang="ko-KR" sz="1100" dirty="0">
                <a:solidFill>
                  <a:prstClr val="black"/>
                </a:solidFill>
              </a:rPr>
              <a:t>(Construction Management  : </a:t>
            </a:r>
            <a:r>
              <a:rPr lang="ko-KR" altLang="en-US" sz="1100" dirty="0">
                <a:solidFill>
                  <a:prstClr val="black"/>
                </a:solidFill>
              </a:rPr>
              <a:t> 대규모건물  </a:t>
            </a:r>
            <a:r>
              <a:rPr lang="ko-KR" altLang="en-US" sz="1100" dirty="0" err="1">
                <a:solidFill>
                  <a:prstClr val="black"/>
                </a:solidFill>
              </a:rPr>
              <a:t>신</a:t>
            </a:r>
            <a:r>
              <a:rPr lang="ko-KR" altLang="en-US" sz="1100" dirty="0" err="1">
                <a:solidFill>
                  <a:prstClr val="black"/>
                </a:solidFill>
                <a:latin typeface="맑은 고딕"/>
                <a:ea typeface="맑은 고딕"/>
              </a:rPr>
              <a:t>ㆍ</a:t>
            </a:r>
            <a:r>
              <a:rPr lang="ko-KR" altLang="en-US" sz="1100" dirty="0" err="1">
                <a:solidFill>
                  <a:prstClr val="black"/>
                </a:solidFill>
              </a:rPr>
              <a:t>증개축</a:t>
            </a:r>
            <a:r>
              <a:rPr lang="ko-KR" altLang="en-US" sz="1100" dirty="0">
                <a:solidFill>
                  <a:prstClr val="black"/>
                </a:solidFill>
              </a:rPr>
              <a:t> 공사관리 </a:t>
            </a:r>
            <a:r>
              <a:rPr lang="en-US" altLang="ko-KR" sz="1100" dirty="0">
                <a:solidFill>
                  <a:prstClr val="black"/>
                </a:solidFill>
              </a:rPr>
              <a:t>20</a:t>
            </a:r>
            <a:r>
              <a:rPr lang="ko-KR" altLang="en-US" sz="1100" dirty="0">
                <a:solidFill>
                  <a:prstClr val="black"/>
                </a:solidFill>
              </a:rPr>
              <a:t>년</a:t>
            </a:r>
            <a:r>
              <a:rPr lang="en-US" altLang="ko-KR" sz="1100" dirty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en-US" altLang="ko-KR" sz="1100" dirty="0">
                <a:solidFill>
                  <a:prstClr val="black"/>
                </a:solidFill>
              </a:rPr>
              <a:t/>
            </a:r>
            <a:br>
              <a:rPr lang="en-US" altLang="ko-KR" sz="1100" dirty="0">
                <a:solidFill>
                  <a:prstClr val="black"/>
                </a:solidFill>
              </a:rPr>
            </a:br>
            <a:r>
              <a:rPr lang="en-US" altLang="ko-KR" sz="1100" dirty="0">
                <a:solidFill>
                  <a:prstClr val="black"/>
                </a:solidFill>
              </a:rPr>
              <a:t>             </a:t>
            </a:r>
            <a:endParaRPr lang="ko-KR" altLang="en-US" sz="1100" dirty="0">
              <a:solidFill>
                <a:prstClr val="black"/>
              </a:solidFill>
            </a:endParaRPr>
          </a:p>
          <a:p>
            <a:pPr lvl="0"/>
            <a:r>
              <a:rPr lang="ko-KR" altLang="en-US" sz="1100" b="1" dirty="0">
                <a:solidFill>
                  <a:srgbClr val="002060"/>
                </a:solidFill>
              </a:rPr>
              <a:t> </a:t>
            </a:r>
            <a:r>
              <a:rPr lang="ko-KR" altLang="en-US" sz="1100" b="1" dirty="0" smtClean="0">
                <a:solidFill>
                  <a:srgbClr val="002060"/>
                </a:solidFill>
              </a:rPr>
              <a:t>    </a:t>
            </a:r>
            <a:r>
              <a:rPr lang="en-US" altLang="ko-KR" sz="1100" b="1" dirty="0" smtClean="0">
                <a:solidFill>
                  <a:srgbClr val="002060"/>
                </a:solidFill>
              </a:rPr>
              <a:t>[</a:t>
            </a:r>
            <a:r>
              <a:rPr lang="ko-KR" altLang="en-US" sz="1100" b="1" dirty="0" smtClean="0">
                <a:solidFill>
                  <a:srgbClr val="002060"/>
                </a:solidFill>
              </a:rPr>
              <a:t>활동</a:t>
            </a:r>
            <a:r>
              <a:rPr lang="en-US" altLang="ko-KR" sz="1100" b="1" dirty="0" smtClean="0">
                <a:solidFill>
                  <a:srgbClr val="002060"/>
                </a:solidFill>
              </a:rPr>
              <a:t>]</a:t>
            </a:r>
          </a:p>
          <a:p>
            <a:pPr lvl="0"/>
            <a:r>
              <a:rPr lang="en-US" altLang="ko-KR" sz="1100" dirty="0">
                <a:solidFill>
                  <a:prstClr val="black"/>
                </a:solidFill>
              </a:rPr>
              <a:t> </a:t>
            </a:r>
            <a:r>
              <a:rPr lang="en-US" altLang="ko-KR" sz="1100" dirty="0" smtClean="0">
                <a:solidFill>
                  <a:prstClr val="black"/>
                </a:solidFill>
              </a:rPr>
              <a:t>  </a:t>
            </a:r>
            <a:r>
              <a:rPr lang="en-US" altLang="ko-KR" sz="1100" dirty="0">
                <a:solidFill>
                  <a:prstClr val="black"/>
                </a:solidFill>
              </a:rPr>
              <a:t> </a:t>
            </a:r>
            <a:r>
              <a:rPr lang="en-US" altLang="ko-KR" sz="1100" dirty="0" smtClean="0">
                <a:solidFill>
                  <a:prstClr val="black"/>
                </a:solidFill>
              </a:rPr>
              <a:t>  ○ </a:t>
            </a:r>
            <a:r>
              <a:rPr lang="ko-KR" altLang="en-US" sz="1100" dirty="0" smtClean="0">
                <a:solidFill>
                  <a:prstClr val="black"/>
                </a:solidFill>
              </a:rPr>
              <a:t>대전 </a:t>
            </a:r>
            <a:r>
              <a:rPr lang="ko-KR" altLang="en-US" sz="1100" dirty="0">
                <a:solidFill>
                  <a:prstClr val="black"/>
                </a:solidFill>
              </a:rPr>
              <a:t>철도공사 신축사옥</a:t>
            </a:r>
            <a:r>
              <a:rPr lang="en-US" altLang="ko-KR" sz="1100" dirty="0">
                <a:solidFill>
                  <a:prstClr val="black"/>
                </a:solidFill>
              </a:rPr>
              <a:t>(50,000</a:t>
            </a:r>
            <a:r>
              <a:rPr lang="ko-KR" altLang="en-US" sz="1100" dirty="0">
                <a:solidFill>
                  <a:prstClr val="black"/>
                </a:solidFill>
              </a:rPr>
              <a:t>평</a:t>
            </a:r>
            <a:r>
              <a:rPr lang="en-US" altLang="ko-KR" sz="1100" dirty="0">
                <a:solidFill>
                  <a:prstClr val="black"/>
                </a:solidFill>
              </a:rPr>
              <a:t>) </a:t>
            </a:r>
            <a:r>
              <a:rPr lang="ko-KR" altLang="en-US" sz="1100" dirty="0">
                <a:solidFill>
                  <a:prstClr val="black"/>
                </a:solidFill>
              </a:rPr>
              <a:t>설계자문위원</a:t>
            </a:r>
            <a:r>
              <a:rPr lang="en-US" altLang="ko-KR" sz="1100" dirty="0">
                <a:solidFill>
                  <a:prstClr val="black"/>
                </a:solidFill>
              </a:rPr>
              <a:t>(2005.4 ~ 2008.12)</a:t>
            </a:r>
            <a:br>
              <a:rPr lang="en-US" altLang="ko-KR" sz="1100" dirty="0">
                <a:solidFill>
                  <a:prstClr val="black"/>
                </a:solidFill>
              </a:rPr>
            </a:br>
            <a:r>
              <a:rPr lang="en-US" altLang="ko-KR" sz="1100" dirty="0">
                <a:solidFill>
                  <a:prstClr val="black"/>
                </a:solidFill>
              </a:rPr>
              <a:t>      </a:t>
            </a:r>
            <a:r>
              <a:rPr lang="en-US" altLang="ko-KR" sz="1100" dirty="0" smtClean="0">
                <a:solidFill>
                  <a:prstClr val="black"/>
                </a:solidFill>
              </a:rPr>
              <a:t>○ </a:t>
            </a:r>
            <a:r>
              <a:rPr lang="ko-KR" altLang="en-US" sz="1100" dirty="0" smtClean="0">
                <a:solidFill>
                  <a:prstClr val="black"/>
                </a:solidFill>
              </a:rPr>
              <a:t>한국설비기술협회 </a:t>
            </a:r>
            <a:r>
              <a:rPr lang="ko-KR" altLang="en-US" sz="1100" dirty="0">
                <a:solidFill>
                  <a:prstClr val="black"/>
                </a:solidFill>
              </a:rPr>
              <a:t>사업이사</a:t>
            </a:r>
            <a:r>
              <a:rPr lang="en-US" altLang="ko-KR" sz="1100" dirty="0">
                <a:solidFill>
                  <a:prstClr val="black"/>
                </a:solidFill>
              </a:rPr>
              <a:t>(2004.1 ~ 2005.12.31)</a:t>
            </a:r>
            <a:br>
              <a:rPr lang="en-US" altLang="ko-KR" sz="1100" dirty="0">
                <a:solidFill>
                  <a:prstClr val="black"/>
                </a:solidFill>
              </a:rPr>
            </a:br>
            <a:r>
              <a:rPr lang="en-US" altLang="ko-KR" sz="1100" dirty="0">
                <a:solidFill>
                  <a:prstClr val="black"/>
                </a:solidFill>
              </a:rPr>
              <a:t>      </a:t>
            </a:r>
            <a:r>
              <a:rPr lang="en-US" altLang="ko-KR" sz="1100" dirty="0" smtClean="0">
                <a:solidFill>
                  <a:prstClr val="black"/>
                </a:solidFill>
              </a:rPr>
              <a:t>○ </a:t>
            </a:r>
            <a:r>
              <a:rPr lang="ko-KR" altLang="en-US" sz="1100" dirty="0" err="1" smtClean="0">
                <a:solidFill>
                  <a:prstClr val="black"/>
                </a:solidFill>
              </a:rPr>
              <a:t>쉐르빌</a:t>
            </a:r>
            <a:r>
              <a:rPr lang="en-US" altLang="ko-KR" sz="1100" dirty="0">
                <a:solidFill>
                  <a:prstClr val="black"/>
                </a:solidFill>
              </a:rPr>
              <a:t>(</a:t>
            </a:r>
            <a:r>
              <a:rPr lang="ko-KR" altLang="en-US" sz="1100" dirty="0">
                <a:solidFill>
                  <a:prstClr val="black"/>
                </a:solidFill>
              </a:rPr>
              <a:t>초고층주상복합아파트</a:t>
            </a:r>
            <a:r>
              <a:rPr lang="en-US" altLang="ko-KR" sz="1100" dirty="0">
                <a:solidFill>
                  <a:prstClr val="black"/>
                </a:solidFill>
              </a:rPr>
              <a:t>)</a:t>
            </a:r>
            <a:r>
              <a:rPr lang="ko-KR" altLang="en-US" sz="1100" dirty="0">
                <a:solidFill>
                  <a:prstClr val="black"/>
                </a:solidFill>
              </a:rPr>
              <a:t>프로젝트 자문위원</a:t>
            </a:r>
            <a:r>
              <a:rPr lang="en-US" altLang="ko-KR" sz="1100" dirty="0">
                <a:solidFill>
                  <a:prstClr val="black"/>
                </a:solidFill>
              </a:rPr>
              <a:t>(2002.2 ~ 2003.9)</a:t>
            </a:r>
            <a:br>
              <a:rPr lang="en-US" altLang="ko-KR" sz="1100" dirty="0">
                <a:solidFill>
                  <a:prstClr val="black"/>
                </a:solidFill>
              </a:rPr>
            </a:br>
            <a:r>
              <a:rPr lang="en-US" altLang="ko-KR" sz="1100" dirty="0">
                <a:solidFill>
                  <a:prstClr val="black"/>
                </a:solidFill>
              </a:rPr>
              <a:t>    </a:t>
            </a:r>
            <a:r>
              <a:rPr lang="en-US" altLang="ko-KR" sz="1100" dirty="0" smtClean="0">
                <a:solidFill>
                  <a:prstClr val="black"/>
                </a:solidFill>
              </a:rPr>
              <a:t> </a:t>
            </a:r>
            <a:r>
              <a:rPr lang="en-US" altLang="ko-KR" sz="1100" dirty="0">
                <a:solidFill>
                  <a:prstClr val="black"/>
                </a:solidFill>
              </a:rPr>
              <a:t> ○</a:t>
            </a:r>
            <a:r>
              <a:rPr lang="en-US" altLang="ko-KR" sz="1100" dirty="0" smtClean="0">
                <a:solidFill>
                  <a:prstClr val="black"/>
                </a:solidFill>
              </a:rPr>
              <a:t> </a:t>
            </a:r>
            <a:r>
              <a:rPr lang="ko-KR" altLang="en-US" sz="1100" dirty="0">
                <a:solidFill>
                  <a:prstClr val="black"/>
                </a:solidFill>
              </a:rPr>
              <a:t>한국산업안전인력공단 기술자격심사 자문위원</a:t>
            </a:r>
            <a:r>
              <a:rPr lang="en-US" altLang="ko-KR" sz="1100" dirty="0">
                <a:solidFill>
                  <a:prstClr val="black"/>
                </a:solidFill>
              </a:rPr>
              <a:t>(2005.4 ~  2006.8)</a:t>
            </a:r>
          </a:p>
          <a:p>
            <a:pPr lvl="0"/>
            <a:r>
              <a:rPr lang="en-US" altLang="ko-KR" sz="1100" dirty="0">
                <a:solidFill>
                  <a:prstClr val="black"/>
                </a:solidFill>
              </a:rPr>
              <a:t>     </a:t>
            </a:r>
            <a:r>
              <a:rPr lang="en-US" altLang="ko-KR" sz="1100" dirty="0" smtClean="0">
                <a:solidFill>
                  <a:prstClr val="black"/>
                </a:solidFill>
              </a:rPr>
              <a:t> ○ </a:t>
            </a:r>
            <a:r>
              <a:rPr lang="ko-KR" altLang="en-US" sz="1100" dirty="0" smtClean="0">
                <a:solidFill>
                  <a:prstClr val="black"/>
                </a:solidFill>
              </a:rPr>
              <a:t>현대 </a:t>
            </a:r>
            <a:r>
              <a:rPr lang="ko-KR" altLang="en-US" sz="1100" dirty="0" err="1">
                <a:solidFill>
                  <a:prstClr val="black"/>
                </a:solidFill>
              </a:rPr>
              <a:t>엠코</a:t>
            </a:r>
            <a:r>
              <a:rPr lang="en-US" altLang="ko-KR" sz="1100" dirty="0">
                <a:solidFill>
                  <a:prstClr val="black"/>
                </a:solidFill>
              </a:rPr>
              <a:t>(</a:t>
            </a:r>
            <a:r>
              <a:rPr lang="ko-KR" altLang="en-US" sz="1100" dirty="0">
                <a:solidFill>
                  <a:prstClr val="black"/>
                </a:solidFill>
              </a:rPr>
              <a:t>주</a:t>
            </a:r>
            <a:r>
              <a:rPr lang="en-US" altLang="ko-KR" sz="1100" dirty="0">
                <a:solidFill>
                  <a:prstClr val="black"/>
                </a:solidFill>
              </a:rPr>
              <a:t>) </a:t>
            </a:r>
            <a:r>
              <a:rPr lang="ko-KR" altLang="en-US" sz="1100" dirty="0">
                <a:solidFill>
                  <a:prstClr val="black"/>
                </a:solidFill>
              </a:rPr>
              <a:t>자산관리 자문위원</a:t>
            </a:r>
            <a:r>
              <a:rPr lang="en-US" altLang="ko-KR" sz="1100" dirty="0">
                <a:solidFill>
                  <a:prstClr val="black"/>
                </a:solidFill>
              </a:rPr>
              <a:t>2012.03 ~ </a:t>
            </a:r>
            <a:r>
              <a:rPr lang="ko-KR" altLang="en-US" sz="1100" dirty="0">
                <a:solidFill>
                  <a:prstClr val="black"/>
                </a:solidFill>
              </a:rPr>
              <a:t>현재</a:t>
            </a:r>
            <a:r>
              <a:rPr lang="en-US" altLang="ko-KR" sz="1100" dirty="0" smtClean="0">
                <a:solidFill>
                  <a:prstClr val="black"/>
                </a:solidFill>
              </a:rPr>
              <a:t>)</a:t>
            </a:r>
          </a:p>
          <a:p>
            <a:pPr lvl="0"/>
            <a:endParaRPr lang="en-US" altLang="ko-KR" sz="1100" dirty="0">
              <a:solidFill>
                <a:prstClr val="black"/>
              </a:solidFill>
            </a:endParaRPr>
          </a:p>
          <a:p>
            <a:pPr lvl="0"/>
            <a:r>
              <a:rPr lang="en-US" altLang="ko-KR" sz="1100" dirty="0">
                <a:solidFill>
                  <a:prstClr val="black"/>
                </a:solidFill>
              </a:rPr>
              <a:t>  </a:t>
            </a:r>
            <a:endParaRPr lang="ko-KR" altLang="en-US" sz="1100" dirty="0">
              <a:solidFill>
                <a:prstClr val="black"/>
              </a:solidFill>
            </a:endParaRPr>
          </a:p>
          <a:p>
            <a:pPr lvl="0"/>
            <a:r>
              <a:rPr lang="ko-KR" altLang="en-US" sz="1100" b="1" dirty="0">
                <a:solidFill>
                  <a:srgbClr val="002060"/>
                </a:solidFill>
              </a:rPr>
              <a:t>     </a:t>
            </a:r>
            <a:r>
              <a:rPr lang="en-US" altLang="ko-KR" sz="1100" b="1" dirty="0">
                <a:solidFill>
                  <a:srgbClr val="002060"/>
                </a:solidFill>
              </a:rPr>
              <a:t>[</a:t>
            </a:r>
            <a:r>
              <a:rPr lang="ko-KR" altLang="en-US" sz="1100" b="1" dirty="0">
                <a:solidFill>
                  <a:srgbClr val="002060"/>
                </a:solidFill>
              </a:rPr>
              <a:t>연구 논문 및 저서</a:t>
            </a:r>
            <a:r>
              <a:rPr lang="en-US" altLang="ko-KR" sz="1100" b="1" dirty="0">
                <a:solidFill>
                  <a:srgbClr val="002060"/>
                </a:solidFill>
              </a:rPr>
              <a:t>]</a:t>
            </a:r>
            <a:r>
              <a:rPr lang="en-US" altLang="ko-KR" sz="1100" dirty="0">
                <a:solidFill>
                  <a:prstClr val="black"/>
                </a:solidFill>
              </a:rPr>
              <a:t>   </a:t>
            </a:r>
          </a:p>
          <a:p>
            <a:pPr lvl="0"/>
            <a:r>
              <a:rPr lang="en-US" altLang="ko-KR" sz="1100" dirty="0">
                <a:solidFill>
                  <a:prstClr val="black"/>
                </a:solidFill>
              </a:rPr>
              <a:t>      ○ </a:t>
            </a:r>
            <a:r>
              <a:rPr lang="ko-KR" altLang="en-US" sz="1100" dirty="0">
                <a:solidFill>
                  <a:prstClr val="black"/>
                </a:solidFill>
              </a:rPr>
              <a:t>공동주택 공용시설의 최적규모에 관한 연구</a:t>
            </a:r>
            <a:r>
              <a:rPr lang="en-US" altLang="ko-KR" sz="1100" dirty="0" smtClean="0">
                <a:solidFill>
                  <a:prstClr val="black"/>
                </a:solidFill>
              </a:rPr>
              <a:t>(</a:t>
            </a:r>
            <a:r>
              <a:rPr lang="ko-KR" altLang="en-US" sz="1100" dirty="0" smtClean="0">
                <a:solidFill>
                  <a:prstClr val="black"/>
                </a:solidFill>
              </a:rPr>
              <a:t>박사학위 </a:t>
            </a:r>
            <a:r>
              <a:rPr lang="ko-KR" altLang="en-US" sz="1100" dirty="0">
                <a:solidFill>
                  <a:prstClr val="black"/>
                </a:solidFill>
              </a:rPr>
              <a:t>논문</a:t>
            </a:r>
            <a:r>
              <a:rPr lang="en-US" altLang="ko-KR" sz="1100" dirty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en-US" altLang="ko-KR" sz="1100" dirty="0">
                <a:solidFill>
                  <a:prstClr val="black"/>
                </a:solidFill>
              </a:rPr>
              <a:t>      ○ </a:t>
            </a:r>
            <a:r>
              <a:rPr lang="ko-KR" altLang="en-US" sz="1100" dirty="0">
                <a:solidFill>
                  <a:prstClr val="black"/>
                </a:solidFill>
              </a:rPr>
              <a:t>아파트 커뮤니티시설과 스포츠시설의 잠재적 가치추정</a:t>
            </a:r>
            <a:r>
              <a:rPr lang="en-US" altLang="ko-KR" sz="1100" dirty="0" smtClean="0">
                <a:solidFill>
                  <a:prstClr val="black"/>
                </a:solidFill>
              </a:rPr>
              <a:t>(</a:t>
            </a:r>
            <a:r>
              <a:rPr lang="ko-KR" altLang="en-US" sz="1100" dirty="0" smtClean="0">
                <a:solidFill>
                  <a:prstClr val="black"/>
                </a:solidFill>
              </a:rPr>
              <a:t>부동산연구</a:t>
            </a:r>
            <a:r>
              <a:rPr lang="ko-KR" altLang="en-US" sz="1100" dirty="0">
                <a:solidFill>
                  <a:prstClr val="black"/>
                </a:solidFill>
              </a:rPr>
              <a:t> 학회지</a:t>
            </a:r>
            <a:r>
              <a:rPr lang="en-US" altLang="ko-KR" sz="1100" dirty="0">
                <a:solidFill>
                  <a:prstClr val="black"/>
                </a:solidFill>
              </a:rPr>
              <a:t>)</a:t>
            </a:r>
            <a:br>
              <a:rPr lang="en-US" altLang="ko-KR" sz="1100" dirty="0">
                <a:solidFill>
                  <a:prstClr val="black"/>
                </a:solidFill>
              </a:rPr>
            </a:br>
            <a:r>
              <a:rPr lang="en-US" altLang="ko-KR" sz="1100" dirty="0">
                <a:solidFill>
                  <a:prstClr val="black"/>
                </a:solidFill>
              </a:rPr>
              <a:t>      ○ </a:t>
            </a:r>
            <a:r>
              <a:rPr lang="ko-KR" altLang="en-US" sz="1100" dirty="0">
                <a:solidFill>
                  <a:prstClr val="black"/>
                </a:solidFill>
              </a:rPr>
              <a:t>초고층 주상복합아파트의 활용가치 증대방안에 관한 연구</a:t>
            </a:r>
            <a:r>
              <a:rPr lang="en-US" altLang="ko-KR" sz="1100" dirty="0">
                <a:solidFill>
                  <a:prstClr val="black"/>
                </a:solidFill>
              </a:rPr>
              <a:t>(</a:t>
            </a:r>
            <a:r>
              <a:rPr lang="ko-KR" altLang="en-US" sz="1100" dirty="0">
                <a:solidFill>
                  <a:prstClr val="black"/>
                </a:solidFill>
              </a:rPr>
              <a:t>석사학위 논문</a:t>
            </a:r>
            <a:r>
              <a:rPr lang="en-US" altLang="ko-KR" sz="1100" dirty="0">
                <a:solidFill>
                  <a:prstClr val="black"/>
                </a:solidFill>
              </a:rPr>
              <a:t>)</a:t>
            </a:r>
            <a:br>
              <a:rPr lang="en-US" altLang="ko-KR" sz="1100" dirty="0">
                <a:solidFill>
                  <a:prstClr val="black"/>
                </a:solidFill>
              </a:rPr>
            </a:br>
            <a:r>
              <a:rPr lang="en-US" altLang="ko-KR" sz="1100" dirty="0">
                <a:solidFill>
                  <a:prstClr val="black"/>
                </a:solidFill>
              </a:rPr>
              <a:t>      ○ </a:t>
            </a:r>
            <a:r>
              <a:rPr lang="ko-KR" altLang="en-US" sz="1100" dirty="0">
                <a:solidFill>
                  <a:prstClr val="black"/>
                </a:solidFill>
              </a:rPr>
              <a:t>시설관리표준화 서비스에 관한 연구</a:t>
            </a:r>
            <a:r>
              <a:rPr lang="en-US" altLang="ko-KR" sz="1100" dirty="0">
                <a:solidFill>
                  <a:prstClr val="black"/>
                </a:solidFill>
              </a:rPr>
              <a:t>(</a:t>
            </a:r>
            <a:r>
              <a:rPr lang="ko-KR" altLang="en-US" sz="1100" dirty="0">
                <a:solidFill>
                  <a:prstClr val="black"/>
                </a:solidFill>
              </a:rPr>
              <a:t>산업자원부 </a:t>
            </a:r>
            <a:r>
              <a:rPr lang="ko-KR" altLang="en-US" sz="1100" dirty="0" err="1">
                <a:solidFill>
                  <a:prstClr val="black"/>
                </a:solidFill>
              </a:rPr>
              <a:t>기술표준원</a:t>
            </a:r>
            <a:r>
              <a:rPr lang="en-US" altLang="ko-KR" sz="1100" dirty="0">
                <a:solidFill>
                  <a:prstClr val="black"/>
                </a:solidFill>
              </a:rPr>
              <a:t>. 05</a:t>
            </a:r>
            <a:r>
              <a:rPr lang="ko-KR" altLang="en-US" sz="1100" dirty="0">
                <a:solidFill>
                  <a:prstClr val="black"/>
                </a:solidFill>
              </a:rPr>
              <a:t>년 </a:t>
            </a:r>
            <a:r>
              <a:rPr lang="en-US" altLang="ko-KR" sz="1100" dirty="0">
                <a:solidFill>
                  <a:prstClr val="black"/>
                </a:solidFill>
              </a:rPr>
              <a:t>9</a:t>
            </a:r>
            <a:r>
              <a:rPr lang="ko-KR" altLang="en-US" sz="1100" dirty="0">
                <a:solidFill>
                  <a:prstClr val="black"/>
                </a:solidFill>
              </a:rPr>
              <a:t>월</a:t>
            </a:r>
            <a:r>
              <a:rPr lang="en-US" altLang="ko-KR" sz="1100" dirty="0">
                <a:solidFill>
                  <a:prstClr val="black"/>
                </a:solidFill>
              </a:rPr>
              <a:t>)</a:t>
            </a:r>
            <a:br>
              <a:rPr lang="en-US" altLang="ko-KR" sz="1100" dirty="0">
                <a:solidFill>
                  <a:prstClr val="black"/>
                </a:solidFill>
              </a:rPr>
            </a:br>
            <a:r>
              <a:rPr lang="en-US" altLang="ko-KR" sz="1100" dirty="0">
                <a:solidFill>
                  <a:prstClr val="black"/>
                </a:solidFill>
              </a:rPr>
              <a:t>         </a:t>
            </a:r>
            <a:r>
              <a:rPr lang="ko-KR" altLang="en-US" sz="1100" dirty="0">
                <a:solidFill>
                  <a:prstClr val="black"/>
                </a:solidFill>
              </a:rPr>
              <a:t>그 </a:t>
            </a:r>
            <a:r>
              <a:rPr lang="ko-KR" altLang="en-US" sz="1100" dirty="0" smtClean="0">
                <a:solidFill>
                  <a:prstClr val="black"/>
                </a:solidFill>
              </a:rPr>
              <a:t>외 저서 </a:t>
            </a:r>
            <a:r>
              <a:rPr lang="ko-KR" altLang="en-US" sz="1100" dirty="0">
                <a:solidFill>
                  <a:prstClr val="black"/>
                </a:solidFill>
              </a:rPr>
              <a:t>다수</a:t>
            </a:r>
          </a:p>
        </p:txBody>
      </p:sp>
    </p:spTree>
    <p:extLst>
      <p:ext uri="{BB962C8B-B14F-4D97-AF65-F5344CB8AC3E}">
        <p14:creationId xmlns="" xmlns:p14="http://schemas.microsoft.com/office/powerpoint/2010/main" val="26235723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직사각형 12"/>
          <p:cNvSpPr>
            <a:spLocks noChangeArrowheads="1"/>
          </p:cNvSpPr>
          <p:nvPr/>
        </p:nvSpPr>
        <p:spPr bwMode="auto">
          <a:xfrm>
            <a:off x="704850" y="1771650"/>
            <a:ext cx="5892800" cy="46815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latinLnBrk="0"/>
            <a:endParaRPr kumimoji="0" lang="ko-KR" altLang="en-US" sz="2000">
              <a:latin typeface="Arial" charset="0"/>
              <a:ea typeface="맑은 고딕" pitchFamily="50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gray">
          <a:xfrm>
            <a:off x="476672" y="2288704"/>
            <a:ext cx="6120978" cy="2716128"/>
          </a:xfrm>
          <a:prstGeom prst="rect">
            <a:avLst/>
          </a:prstGeom>
          <a:noFill/>
          <a:ln w="9525" algn="ctr">
            <a:noFill/>
            <a:prstDash val="sysDash"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dist" fontAlgn="auto" latinLnBrk="0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ko-KR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한국</a:t>
            </a:r>
            <a:r>
              <a:rPr kumimoji="0" lang="en-US" altLang="ko-KR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FM</a:t>
            </a:r>
            <a:r>
              <a:rPr kumimoji="0" lang="ko-KR" altLang="en-US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학회는 </a:t>
            </a:r>
            <a:r>
              <a:rPr kumimoji="0" lang="ko-KR" altLang="en-US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국내 유일의 컨설팅전문가에 의해 사업주 입장에서 </a:t>
            </a:r>
            <a:r>
              <a:rPr kumimoji="0" lang="ko-KR" altLang="en-US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신축프로젝트의 </a:t>
            </a:r>
            <a:r>
              <a:rPr kumimoji="0" lang="ko-KR" altLang="en-US" sz="11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기획</a:t>
            </a:r>
            <a:r>
              <a:rPr kumimoji="0" lang="en-US" altLang="ko-KR" sz="11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1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설계 단계부터 </a:t>
            </a:r>
            <a:r>
              <a:rPr kumimoji="0" lang="ko-KR" altLang="en-US" sz="11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준공 </a:t>
            </a:r>
            <a:r>
              <a:rPr kumimoji="0" lang="ko-KR" altLang="en-US" sz="11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및 관리운영</a:t>
            </a:r>
            <a:r>
              <a:rPr kumimoji="0" lang="ko-KR" altLang="en-US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까지 전문적인 부동산 </a:t>
            </a:r>
            <a:r>
              <a:rPr kumimoji="0" lang="ko-KR" altLang="en-US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가치혁신 </a:t>
            </a:r>
            <a:r>
              <a:rPr kumimoji="0" lang="ko-KR" altLang="en-US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컨설팅을 수행하고 있습니다</a:t>
            </a:r>
            <a:r>
              <a:rPr kumimoji="0" lang="en-US" altLang="ko-KR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fontAlgn="auto" latinLnBrk="0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ko-KR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시설관리 측면에서의 부동산 </a:t>
            </a:r>
            <a:r>
              <a:rPr kumimoji="0" lang="ko-KR" altLang="en-US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가치혁신 컨설팅은 전문 </a:t>
            </a:r>
            <a:r>
              <a:rPr kumimoji="0" lang="en-US" altLang="ko-KR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Know-How</a:t>
            </a:r>
            <a:r>
              <a:rPr kumimoji="0" lang="ko-KR" altLang="en-US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를 주도적으로 </a:t>
            </a:r>
            <a:r>
              <a:rPr kumimoji="0" lang="en-US" altLang="ko-KR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30</a:t>
            </a:r>
            <a:r>
              <a:rPr kumimoji="0" lang="ko-KR" altLang="en-US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 이상 </a:t>
            </a:r>
            <a:r>
              <a:rPr kumimoji="0" lang="ko-KR" altLang="en-US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축적하고 많은 </a:t>
            </a:r>
            <a:r>
              <a:rPr kumimoji="0" lang="ko-KR" altLang="en-US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컨설팅 실적경험을 </a:t>
            </a:r>
            <a:r>
              <a:rPr kumimoji="0" lang="ko-KR" altLang="en-US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가진 국내 최고의 부동산 자산관리 전문가에 의해 시행하고 </a:t>
            </a:r>
            <a:r>
              <a:rPr kumimoji="0" lang="ko-KR" altLang="en-US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있습니다</a:t>
            </a:r>
            <a:r>
              <a:rPr kumimoji="0" lang="en-US" altLang="ko-KR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 </a:t>
            </a:r>
            <a:r>
              <a:rPr kumimoji="0" lang="ko-KR" altLang="en-US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en-US" altLang="ko-KR" sz="1100" kern="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 latinLnBrk="0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ko-KR" altLang="en-US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이러한 </a:t>
            </a:r>
            <a:r>
              <a:rPr kumimoji="0" lang="ko-KR" altLang="en-US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컨설팅 효과는 </a:t>
            </a:r>
            <a:r>
              <a:rPr kumimoji="0" lang="ko-KR" altLang="en-US" sz="1100" b="1" kern="0" dirty="0" err="1" smtClean="0">
                <a:latin typeface="맑은 고딕" pitchFamily="50" charset="-127"/>
                <a:ea typeface="맑은 고딕" pitchFamily="50" charset="-127"/>
              </a:rPr>
              <a:t>타워팰리스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(</a:t>
            </a:r>
            <a:r>
              <a:rPr lang="en-US" altLang="ko-KR" sz="1100" b="1" dirty="0" err="1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Ⅰ,Ⅱ,Ⅲ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), </a:t>
            </a:r>
            <a:r>
              <a:rPr lang="ko-KR" altLang="en-US" sz="1100" b="1" dirty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용산 </a:t>
            </a:r>
            <a:r>
              <a:rPr lang="ko-KR" altLang="en-US" sz="1100" b="1" dirty="0" err="1" smtClean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파크타워</a:t>
            </a:r>
            <a:r>
              <a:rPr lang="en-US" altLang="ko-KR" sz="1100" b="1" dirty="0" smtClean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</a:t>
            </a:r>
            <a:r>
              <a:rPr lang="ko-KR" altLang="en-US" sz="1100" b="1" dirty="0" smtClean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대성 </a:t>
            </a:r>
            <a:r>
              <a:rPr lang="ko-KR" altLang="en-US" sz="1100" b="1" dirty="0" err="1" smtClean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디큐브시티</a:t>
            </a:r>
            <a:r>
              <a:rPr lang="ko-KR" altLang="en-US" sz="1100" b="1" dirty="0" smtClean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kumimoji="0" lang="ko-KR" altLang="en-US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등</a:t>
            </a:r>
            <a:r>
              <a:rPr kumimoji="0" lang="ko-KR" altLang="en-US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을</a:t>
            </a:r>
            <a:r>
              <a:rPr kumimoji="0" lang="ko-KR" altLang="en-US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포함하여 여러 곳에서 그 효과를 입증 받았습니다</a:t>
            </a:r>
            <a:r>
              <a:rPr kumimoji="0" lang="en-US" altLang="ko-KR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dist" fontAlgn="auto" latinLnBrk="0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ko-KR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1100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부동산 가치혁신 컨설팅의 효과는 </a:t>
            </a:r>
            <a:r>
              <a:rPr kumimoji="0" lang="ko-KR" altLang="en-US" sz="1100" b="1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사업주</a:t>
            </a:r>
            <a:r>
              <a:rPr kumimoji="0" lang="en-US" altLang="ko-KR" sz="1100" b="1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100" b="1" kern="0" dirty="0" err="1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시행사</a:t>
            </a:r>
            <a:r>
              <a:rPr kumimoji="0" lang="en-US" altLang="ko-KR" sz="1100" b="1" kern="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kumimoji="0" lang="ko-KR" altLang="en-US" sz="1100" b="1" kern="0" dirty="0" err="1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건설사</a:t>
            </a:r>
            <a:r>
              <a:rPr kumimoji="0" lang="en-US" altLang="ko-KR" sz="1100" b="1" kern="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ko-KR" altLang="en-US" sz="1100" b="1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와 입주자 관점에서 설계상의 시행착오와 </a:t>
            </a:r>
            <a:r>
              <a:rPr kumimoji="0" lang="ko-KR" altLang="en-US" sz="1100" b="1" kern="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미흡한 </a:t>
            </a:r>
            <a:r>
              <a:rPr kumimoji="0" lang="ko-KR" altLang="en-US" sz="1100" b="1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부분을 사전발굴 개선</a:t>
            </a:r>
            <a:r>
              <a:rPr kumimoji="0" lang="ko-KR" altLang="en-US" sz="1100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하고 </a:t>
            </a:r>
            <a:r>
              <a:rPr kumimoji="0" lang="ko-KR" altLang="en-US" sz="1100" kern="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시설관리측면의 전문적인 검토분석을 </a:t>
            </a:r>
            <a:r>
              <a:rPr kumimoji="0" lang="ko-KR" altLang="en-US" sz="1100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통하여</a:t>
            </a:r>
            <a:r>
              <a:rPr kumimoji="0" lang="en-US" altLang="ko-KR" sz="1100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en-US" altLang="ko-KR" sz="1100" kern="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kumimoji="0" lang="ko-KR" altLang="en-US" sz="1100" kern="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최적의 </a:t>
            </a:r>
            <a:r>
              <a:rPr kumimoji="0" lang="ko-KR" altLang="en-US" sz="1100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시설투자로 </a:t>
            </a:r>
            <a:r>
              <a:rPr kumimoji="0" lang="ko-KR" altLang="en-US" sz="1100" kern="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프로젝트상의 투자비를 획기적으로 절감하고  입주 후 장기간 발생되는 관리비를 절감하고 입주 후에 발생되는 제반 문제점과 잠재 </a:t>
            </a:r>
            <a:r>
              <a:rPr kumimoji="0" lang="ko-KR" altLang="en-US" sz="1100" kern="0" dirty="0" err="1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리스크를</a:t>
            </a:r>
            <a:r>
              <a:rPr kumimoji="0" lang="ko-KR" altLang="en-US" sz="1100" kern="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 사전 발굴하여 개선합니다</a:t>
            </a:r>
            <a:r>
              <a:rPr kumimoji="0" lang="en-US" altLang="ko-KR" sz="1100" kern="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fontAlgn="auto" latinLnBrk="0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ko-KR" sz="1100" kern="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kern="0" dirty="0" smtClean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이러한 컨설팅을 통하여 </a:t>
            </a:r>
            <a:r>
              <a:rPr kumimoji="0" lang="en-US" altLang="ko-KR" sz="1100" kern="0" dirty="0" smtClean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kern="0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입주자의 </a:t>
            </a:r>
            <a:r>
              <a:rPr kumimoji="0" lang="en-US" altLang="ko-KR" sz="1100" kern="0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Needs</a:t>
            </a:r>
            <a:r>
              <a:rPr kumimoji="0" lang="ko-KR" altLang="en-US" sz="1100" kern="0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와 만족도를 </a:t>
            </a:r>
            <a:r>
              <a:rPr kumimoji="0" lang="ko-KR" altLang="en-US" sz="1100" kern="0" dirty="0" smtClean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제고시켜 부동산의 자산가치를 높이는 역할을 합니다</a:t>
            </a:r>
            <a:r>
              <a:rPr kumimoji="0" lang="en-US" altLang="ko-KR" sz="1100" kern="0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grpSp>
        <p:nvGrpSpPr>
          <p:cNvPr id="9" name="그룹 8"/>
          <p:cNvGrpSpPr/>
          <p:nvPr/>
        </p:nvGrpSpPr>
        <p:grpSpPr>
          <a:xfrm>
            <a:off x="332656" y="5788624"/>
            <a:ext cx="6061514" cy="2836784"/>
            <a:chOff x="404664" y="4806766"/>
            <a:chExt cx="6061514" cy="2836784"/>
          </a:xfrm>
        </p:grpSpPr>
        <p:graphicFrame>
          <p:nvGraphicFramePr>
            <p:cNvPr id="10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428716346"/>
                </p:ext>
              </p:extLst>
            </p:nvPr>
          </p:nvGraphicFramePr>
          <p:xfrm>
            <a:off x="556521" y="5752288"/>
            <a:ext cx="5313579" cy="1149705"/>
          </p:xfrm>
          <a:graphic>
            <a:graphicData uri="http://schemas.openxmlformats.org/presentationml/2006/ole">
              <p:oleObj spid="_x0000_s4354" name="훈민정음" r:id="rId3" imgW="8201025" imgH="1819275" progId="">
                <p:embed/>
              </p:oleObj>
            </a:graphicData>
          </a:graphic>
        </p:graphicFrame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577107" y="5102522"/>
              <a:ext cx="862032" cy="188725"/>
            </a:xfrm>
            <a:prstGeom prst="rect">
              <a:avLst/>
            </a:prstGeom>
            <a:solidFill>
              <a:srgbClr val="4C701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3E7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설계</a:t>
              </a:r>
              <a:r>
                <a:rPr kumimoji="1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3E7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.</a:t>
              </a:r>
              <a:r>
                <a:rPr kumimoji="1" lang="ko-KR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3E7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시공관점</a:t>
              </a: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1439139" y="5291247"/>
              <a:ext cx="213577" cy="6391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47690" y="5450346"/>
              <a:ext cx="708177" cy="160197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0061B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3E7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입주자 관점</a:t>
              </a: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47690" y="5610543"/>
              <a:ext cx="708177" cy="1283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Needs</a:t>
              </a: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1155868" y="5738920"/>
              <a:ext cx="424906" cy="3829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" name="그룹 15"/>
            <p:cNvGrpSpPr/>
            <p:nvPr/>
          </p:nvGrpSpPr>
          <p:grpSpPr>
            <a:xfrm>
              <a:off x="2438253" y="6312776"/>
              <a:ext cx="850937" cy="475417"/>
              <a:chOff x="3492215" y="3730625"/>
              <a:chExt cx="1201738" cy="554038"/>
            </a:xfrm>
            <a:solidFill>
              <a:srgbClr val="FFFF00"/>
            </a:solidFill>
          </p:grpSpPr>
          <p:sp>
            <p:nvSpPr>
              <p:cNvPr id="36" name="Rectangle 13"/>
              <p:cNvSpPr>
                <a:spLocks noChangeArrowheads="1"/>
              </p:cNvSpPr>
              <p:nvPr/>
            </p:nvSpPr>
            <p:spPr bwMode="auto">
              <a:xfrm>
                <a:off x="3492215" y="3730625"/>
                <a:ext cx="1201738" cy="185738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ko-KR" alt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/>
                    <a:ea typeface="맑은 고딕"/>
                  </a:rPr>
                  <a:t>운영상 미비부분</a:t>
                </a:r>
              </a:p>
            </p:txBody>
          </p:sp>
          <p:sp>
            <p:nvSpPr>
              <p:cNvPr id="37" name="Rectangle 14"/>
              <p:cNvSpPr>
                <a:spLocks noChangeArrowheads="1"/>
              </p:cNvSpPr>
              <p:nvPr/>
            </p:nvSpPr>
            <p:spPr bwMode="auto">
              <a:xfrm>
                <a:off x="3492215" y="3916363"/>
                <a:ext cx="1201738" cy="36830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ko-KR" alt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/>
                    <a:ea typeface="맑은 고딕"/>
                  </a:rPr>
                  <a:t>투자 미시행시</a:t>
                </a:r>
              </a:p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ko-KR" alt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/>
                    <a:ea typeface="맑은 고딕"/>
                  </a:rPr>
                  <a:t>문제발생부분</a:t>
                </a:r>
              </a:p>
            </p:txBody>
          </p:sp>
        </p:grp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>
              <a:off x="1934862" y="6376964"/>
              <a:ext cx="503390" cy="2611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660144" y="6872367"/>
              <a:ext cx="1605202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100" b="1" i="0" u="none" strike="noStrike" kern="0" cap="none" spc="0" normalizeH="0" baseline="0" noProof="0" smtClean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일반프로젝트의   경우</a:t>
              </a:r>
              <a:endParaRPr kumimoji="1" lang="ko-KR" altLang="en-US" sz="1100" b="1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9" name="Rectangle 21"/>
            <p:cNvSpPr>
              <a:spLocks noChangeArrowheads="1"/>
            </p:cNvSpPr>
            <p:nvPr/>
          </p:nvSpPr>
          <p:spPr bwMode="auto">
            <a:xfrm>
              <a:off x="3766418" y="4903320"/>
              <a:ext cx="140511" cy="127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+</a:t>
              </a:r>
            </a:p>
          </p:txBody>
        </p:sp>
        <p:grpSp>
          <p:nvGrpSpPr>
            <p:cNvPr id="20" name="그룹 19"/>
            <p:cNvGrpSpPr/>
            <p:nvPr/>
          </p:nvGrpSpPr>
          <p:grpSpPr>
            <a:xfrm>
              <a:off x="3399823" y="5834794"/>
              <a:ext cx="565968" cy="953399"/>
              <a:chOff x="4877906" y="3039074"/>
              <a:chExt cx="799290" cy="1379391"/>
            </a:xfrm>
          </p:grpSpPr>
          <p:sp>
            <p:nvSpPr>
              <p:cNvPr id="34" name="AutoShape 19"/>
              <p:cNvSpPr>
                <a:spLocks noChangeArrowheads="1"/>
              </p:cNvSpPr>
              <p:nvPr/>
            </p:nvSpPr>
            <p:spPr bwMode="auto">
              <a:xfrm>
                <a:off x="4994565" y="3039074"/>
                <a:ext cx="682631" cy="1379391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solidFill>
                <a:srgbClr val="4C7013">
                  <a:lumMod val="20000"/>
                  <a:lumOff val="80000"/>
                </a:srgbClr>
              </a:solidFill>
              <a:ln>
                <a:solidFill>
                  <a:srgbClr val="FF0000"/>
                </a:solidFill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Text Box 20"/>
              <p:cNvSpPr txBox="1">
                <a:spLocks noChangeArrowheads="1"/>
              </p:cNvSpPr>
              <p:nvPr/>
            </p:nvSpPr>
            <p:spPr bwMode="auto">
              <a:xfrm>
                <a:off x="4877906" y="3266231"/>
                <a:ext cx="749786" cy="9350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square">
                <a:spAutoFit/>
              </a:bodyPr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ko-KR" alt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HY울릉도M" pitchFamily="18" charset="-127"/>
                    <a:ea typeface="HY울릉도M" pitchFamily="18" charset="-127"/>
                  </a:rPr>
                  <a:t>컨설팅 </a:t>
                </a:r>
              </a:p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ko-KR" alt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HY울릉도M" pitchFamily="18" charset="-127"/>
                    <a:ea typeface="HY울릉도M" pitchFamily="18" charset="-127"/>
                  </a:rPr>
                  <a:t>전문가의</a:t>
                </a:r>
              </a:p>
            </p:txBody>
          </p:sp>
        </p:grp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2230499" y="4806767"/>
              <a:ext cx="1474807" cy="356103"/>
            </a:xfrm>
            <a:prstGeom prst="rect">
              <a:avLst/>
            </a:prstGeom>
            <a:gradFill rotWithShape="1">
              <a:gsLst>
                <a:gs pos="0">
                  <a:srgbClr val="ACC7F2">
                    <a:alpha val="24001"/>
                  </a:srgbClr>
                </a:gs>
                <a:gs pos="50000">
                  <a:srgbClr val="ACC7F2">
                    <a:gamma/>
                    <a:tint val="0"/>
                    <a:invGamma/>
                    <a:alpha val="17999"/>
                  </a:srgbClr>
                </a:gs>
                <a:gs pos="100000">
                  <a:srgbClr val="ACC7F2">
                    <a:alpha val="24001"/>
                  </a:srgbClr>
                </a:gs>
              </a:gsLst>
              <a:lin ang="5400000" scaled="1"/>
            </a:gradFill>
            <a:ln w="9525">
              <a:solidFill>
                <a:srgbClr val="0061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HY견고딕" pitchFamily="18" charset="-127"/>
                  <a:ea typeface="HY견고딕" pitchFamily="18" charset="-127"/>
                </a:rPr>
                <a:t>입주자 </a:t>
              </a:r>
              <a:r>
                <a:rPr kumimoji="1" lang="en-US" altLang="ko-KR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HY견고딕" pitchFamily="18" charset="-127"/>
                  <a:ea typeface="HY견고딕" pitchFamily="18" charset="-127"/>
                </a:rPr>
                <a:t>Needs </a:t>
              </a:r>
              <a:r>
                <a:rPr kumimoji="1" lang="ko-KR" alt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HY견고딕" pitchFamily="18" charset="-127"/>
                  <a:ea typeface="HY견고딕" pitchFamily="18" charset="-127"/>
                </a:rPr>
                <a:t>발굴 접목</a:t>
              </a:r>
              <a:endParaRPr kumimoji="1" lang="en-US" altLang="ko-KR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itchFamily="18" charset="-127"/>
                <a:ea typeface="HY견고딕" pitchFamily="18" charset="-127"/>
              </a:endParaRP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HY견고딕" pitchFamily="18" charset="-127"/>
                  <a:ea typeface="HY견고딕" pitchFamily="18" charset="-127"/>
                </a:rPr>
                <a:t>=&gt; </a:t>
              </a:r>
              <a:r>
                <a:rPr kumimoji="1" lang="ko-KR" alt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HY견고딕" pitchFamily="18" charset="-127"/>
                  <a:ea typeface="HY견고딕" pitchFamily="18" charset="-127"/>
                </a:rPr>
                <a:t>부동산가치 창조</a:t>
              </a: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3955982" y="4806766"/>
              <a:ext cx="1133084" cy="356104"/>
            </a:xfrm>
            <a:prstGeom prst="rect">
              <a:avLst/>
            </a:prstGeom>
            <a:gradFill rotWithShape="1">
              <a:gsLst>
                <a:gs pos="0">
                  <a:srgbClr val="ACC7F2">
                    <a:alpha val="24001"/>
                  </a:srgbClr>
                </a:gs>
                <a:gs pos="50000">
                  <a:srgbClr val="ACC7F2">
                    <a:gamma/>
                    <a:tint val="0"/>
                    <a:invGamma/>
                    <a:alpha val="17999"/>
                  </a:srgbClr>
                </a:gs>
                <a:gs pos="100000">
                  <a:srgbClr val="ACC7F2">
                    <a:alpha val="24001"/>
                  </a:srgbClr>
                </a:gs>
              </a:gsLst>
              <a:lin ang="5400000" scaled="1"/>
            </a:gradFill>
            <a:ln w="9525">
              <a:solidFill>
                <a:srgbClr val="0061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HY견고딕" pitchFamily="18" charset="-127"/>
                  <a:ea typeface="HY견고딕" pitchFamily="18" charset="-127"/>
                </a:rPr>
                <a:t>운영상의 미비점 보완</a:t>
              </a:r>
              <a:endParaRPr kumimoji="1" lang="en-US" altLang="ko-KR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itchFamily="18" charset="-127"/>
                <a:ea typeface="HY견고딕" pitchFamily="18" charset="-127"/>
              </a:endParaRP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HY견고딕" pitchFamily="18" charset="-127"/>
                  <a:ea typeface="HY견고딕" pitchFamily="18" charset="-127"/>
                </a:rPr>
                <a:t>=&gt; </a:t>
              </a:r>
              <a:r>
                <a:rPr kumimoji="1" lang="ko-KR" alt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HY견고딕" pitchFamily="18" charset="-127"/>
                  <a:ea typeface="HY견고딕" pitchFamily="18" charset="-127"/>
                </a:rPr>
                <a:t>부동산가치 상승</a:t>
              </a:r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4202154" y="5355984"/>
              <a:ext cx="213577" cy="1920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HY울릉도M" pitchFamily="18" charset="-127"/>
                  <a:ea typeface="HY울릉도M" pitchFamily="18" charset="-127"/>
                </a:rPr>
                <a:t>=</a:t>
              </a: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4454974" y="5310399"/>
              <a:ext cx="1981772" cy="38293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1919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366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낭비 없는 경제적 투자로 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366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자산가치 극대화</a:t>
              </a: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5096117" y="4892647"/>
              <a:ext cx="212453" cy="128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-</a:t>
              </a: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5333094" y="4806767"/>
              <a:ext cx="1133084" cy="357201"/>
            </a:xfrm>
            <a:prstGeom prst="rect">
              <a:avLst/>
            </a:prstGeom>
            <a:solidFill>
              <a:srgbClr val="0061B2">
                <a:lumMod val="40000"/>
                <a:lumOff val="60000"/>
                <a:alpha val="23922"/>
              </a:srgbClr>
            </a:solidFill>
            <a:ln w="9525">
              <a:solidFill>
                <a:srgbClr val="0061B2"/>
              </a:solidFill>
              <a:miter lim="800000"/>
              <a:headEnd/>
              <a:tailEnd/>
            </a:ln>
            <a:effectLst>
              <a:glow rad="228600">
                <a:srgbClr val="F1AFB7">
                  <a:alpha val="40000"/>
                </a:srgbClr>
              </a:glow>
            </a:effectLst>
          </p:spPr>
          <p:txBody>
            <a:bodyPr wrap="none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HY그래픽" pitchFamily="18" charset="-127"/>
                  <a:ea typeface="HY그래픽" pitchFamily="18" charset="-127"/>
                </a:rPr>
                <a:t>불필요한 투자</a:t>
              </a:r>
              <a:endParaRPr kumimoji="1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그래픽" pitchFamily="18" charset="-127"/>
                <a:ea typeface="HY그래픽" pitchFamily="18" charset="-127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3977336" y="6312776"/>
              <a:ext cx="663214" cy="4432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100" b="0" i="1" u="none" strike="noStrike" kern="0" cap="none" spc="0" normalizeH="0" baseline="0" noProof="0">
                <a:ln>
                  <a:noFill/>
                </a:ln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HY울릉도M" pitchFamily="18" charset="-127"/>
                <a:ea typeface="HY울릉도M" pitchFamily="18" charset="-127"/>
              </a:endParaRP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100" b="0" i="1" u="none" strike="noStrike" kern="0" cap="none" spc="0" normalizeH="0" baseline="0" noProof="0">
                <a:ln>
                  <a:noFill/>
                </a:ln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28" name="Text Box 31"/>
            <p:cNvSpPr txBox="1">
              <a:spLocks noChangeArrowheads="1"/>
            </p:cNvSpPr>
            <p:nvPr/>
          </p:nvSpPr>
          <p:spPr bwMode="auto">
            <a:xfrm>
              <a:off x="3982956" y="6906382"/>
              <a:ext cx="2414548" cy="515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개선효과 </a:t>
              </a:r>
              <a:endParaRPr kumimoji="1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울릉도M" pitchFamily="18" charset="-127"/>
                <a:ea typeface="HY울릉도M" pitchFamily="18" charset="-127"/>
              </a:endParaRP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 </a:t>
              </a:r>
              <a:r>
                <a:rPr kumimoji="1" lang="en-US" altLang="ko-KR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=&gt;</a:t>
              </a:r>
              <a:r>
                <a:rPr kumimoji="1" lang="ko-KR" alt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HY울릉도M" pitchFamily="18" charset="-127"/>
                  <a:ea typeface="HY울릉도M" pitchFamily="18" charset="-127"/>
                </a:rPr>
                <a:t> 경제적 투자  </a:t>
              </a:r>
              <a:r>
                <a:rPr kumimoji="1" lang="en-US" altLang="ko-KR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HY울릉도M" pitchFamily="18" charset="-127"/>
                  <a:ea typeface="HY울릉도M" pitchFamily="18" charset="-127"/>
                </a:rPr>
                <a:t>+ </a:t>
              </a:r>
              <a:r>
                <a:rPr kumimoji="1" lang="ko-KR" alt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HY울릉도M" pitchFamily="18" charset="-127"/>
                  <a:ea typeface="HY울릉도M" pitchFamily="18" charset="-127"/>
                </a:rPr>
                <a:t>가치상</a:t>
              </a:r>
              <a:r>
                <a:rPr kumimoji="1" lang="ko-KR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HY울릉도M" pitchFamily="18" charset="-127"/>
                  <a:ea typeface="HY울릉도M" pitchFamily="18" charset="-127"/>
                </a:rPr>
                <a:t>승</a:t>
              </a:r>
              <a:r>
                <a:rPr kumimoji="1" lang="ko-KR" alt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HY울릉도M" pitchFamily="18" charset="-127"/>
                  <a:ea typeface="HY울릉도M" pitchFamily="18" charset="-127"/>
                </a:rPr>
                <a:t> </a:t>
              </a:r>
            </a:p>
          </p:txBody>
        </p:sp>
        <p:sp>
          <p:nvSpPr>
            <p:cNvPr id="29" name="Text Box 32"/>
            <p:cNvSpPr txBox="1">
              <a:spLocks noChangeArrowheads="1"/>
            </p:cNvSpPr>
            <p:nvPr/>
          </p:nvSpPr>
          <p:spPr bwMode="auto">
            <a:xfrm>
              <a:off x="404664" y="7128024"/>
              <a:ext cx="2786421" cy="515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◀ 입주자</a:t>
              </a:r>
              <a:r>
                <a:rPr kumimoji="1" lang="en-US" altLang="ko-KR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, </a:t>
              </a:r>
              <a:r>
                <a:rPr kumimoji="1" lang="ko-KR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사용자 </a:t>
              </a:r>
              <a:r>
                <a:rPr kumimoji="1" lang="en-US" altLang="ko-KR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Needs  </a:t>
              </a:r>
              <a:r>
                <a:rPr kumimoji="1" lang="ko-KR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≠  </a:t>
              </a:r>
              <a:r>
                <a:rPr kumimoji="1" lang="ko-KR" alt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설계안</a:t>
              </a:r>
              <a:r>
                <a:rPr kumimoji="1" lang="ko-KR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 </a:t>
              </a:r>
              <a:endParaRPr kumimoji="1" lang="en-US" altLang="ko-KR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HY울릉도M" pitchFamily="18" charset="-127"/>
                <a:ea typeface="HY울릉도M" pitchFamily="18" charset="-127"/>
              </a:endParaRP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◀ 준공 후 입주자 </a:t>
              </a:r>
              <a:r>
                <a:rPr kumimoji="1" lang="ko-KR" alt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맑은 고딕"/>
                  <a:ea typeface="맑은 고딕"/>
                </a:rPr>
                <a:t>불만족</a:t>
              </a:r>
              <a:r>
                <a:rPr kumimoji="1" lang="ko-KR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 발생  </a:t>
              </a:r>
              <a:endParaRPr kumimoji="1" lang="en-US" altLang="ko-KR" sz="11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HY울릉도M" pitchFamily="18" charset="-127"/>
                <a:ea typeface="HY울릉도M" pitchFamily="18" charset="-127"/>
              </a:endParaRPr>
            </a:p>
          </p:txBody>
        </p:sp>
        <p:graphicFrame>
          <p:nvGraphicFramePr>
            <p:cNvPr id="30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910950710"/>
                </p:ext>
              </p:extLst>
            </p:nvPr>
          </p:nvGraphicFramePr>
          <p:xfrm>
            <a:off x="4808039" y="6059215"/>
            <a:ext cx="761010" cy="757706"/>
          </p:xfrm>
          <a:graphic>
            <a:graphicData uri="http://schemas.openxmlformats.org/presentationml/2006/ole">
              <p:oleObj spid="_x0000_s4355" name="Image" r:id="rId4" imgW="2996825" imgH="2806349" progId="">
                <p:embed/>
              </p:oleObj>
            </a:graphicData>
          </a:graphic>
        </p:graphicFrame>
        <p:sp>
          <p:nvSpPr>
            <p:cNvPr id="31" name="Line 15"/>
            <p:cNvSpPr>
              <a:spLocks noChangeShapeType="1"/>
            </p:cNvSpPr>
            <p:nvPr/>
          </p:nvSpPr>
          <p:spPr bwMode="auto">
            <a:xfrm flipH="1">
              <a:off x="1934862" y="5656677"/>
              <a:ext cx="295636" cy="3255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2230499" y="5516182"/>
              <a:ext cx="838461" cy="177154"/>
            </a:xfrm>
            <a:prstGeom prst="rect">
              <a:avLst/>
            </a:prstGeom>
            <a:solidFill>
              <a:srgbClr val="4C701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3E7"/>
                  </a:solidFill>
                  <a:effectLst/>
                  <a:uLnTx/>
                  <a:uFillTx/>
                  <a:latin typeface="HY울릉도M" pitchFamily="18" charset="-127"/>
                  <a:ea typeface="HY울릉도M" pitchFamily="18" charset="-127"/>
                </a:rPr>
                <a:t>과잉투자부분</a:t>
              </a:r>
            </a:p>
          </p:txBody>
        </p:sp>
        <p:sp>
          <p:nvSpPr>
            <p:cNvPr id="33" name="원호 32"/>
            <p:cNvSpPr/>
            <p:nvPr/>
          </p:nvSpPr>
          <p:spPr bwMode="auto">
            <a:xfrm>
              <a:off x="4948346" y="5996102"/>
              <a:ext cx="419029" cy="33031"/>
            </a:xfrm>
            <a:prstGeom prst="arc">
              <a:avLst/>
            </a:prstGeom>
            <a:solidFill>
              <a:srgbClr val="FEA50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38" name="AutoShape 5"/>
          <p:cNvSpPr>
            <a:spLocks noChangeArrowheads="1"/>
          </p:cNvSpPr>
          <p:nvPr/>
        </p:nvSpPr>
        <p:spPr bwMode="auto">
          <a:xfrm>
            <a:off x="476672" y="1136577"/>
            <a:ext cx="4540386" cy="635074"/>
          </a:xfrm>
          <a:prstGeom prst="flowChartAlternateProcess">
            <a:avLst/>
          </a:prstGeom>
          <a:solidFill>
            <a:srgbClr val="173559"/>
          </a:solidFill>
          <a:ln w="19050">
            <a:solidFill>
              <a:srgbClr val="C0C0C0"/>
            </a:solidFill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</p:spPr>
        <p:txBody>
          <a:bodyPr wrap="none" anchor="ctr"/>
          <a:lstStyle/>
          <a:p>
            <a:pPr lvl="0"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600" b="1" kern="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시설관리 측면에서의 부동산 가치혁신 </a:t>
            </a:r>
            <a:r>
              <a:rPr kumimoji="0" lang="ko-KR" altLang="en-US" sz="1600" b="1" kern="0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컨설팅</a:t>
            </a:r>
            <a:r>
              <a:rPr kumimoji="0" lang="en-US" altLang="ko-KR" sz="1100" b="1" kern="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100" b="1" kern="0" baseline="30000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1)</a:t>
            </a:r>
            <a:endParaRPr kumimoji="0" lang="en-US" altLang="ko-KR" sz="1600" b="1" kern="0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kern="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            </a:t>
            </a:r>
            <a:r>
              <a:rPr kumimoji="0" lang="en-US" altLang="ko-KR" sz="1600" b="1" kern="0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en-US" altLang="ko-KR" sz="1400" b="1" kern="0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en-US" altLang="ko-KR" sz="1400" b="1" kern="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Value Innovation Consulting) </a:t>
            </a:r>
            <a:endParaRPr kumimoji="0" lang="ko-KR" altLang="en-US" sz="1400" b="1" kern="0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Rectangle 17"/>
          <p:cNvSpPr>
            <a:spLocks noChangeArrowheads="1"/>
          </p:cNvSpPr>
          <p:nvPr/>
        </p:nvSpPr>
        <p:spPr bwMode="auto">
          <a:xfrm>
            <a:off x="404813" y="9273853"/>
            <a:ext cx="630872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lvl="0"/>
            <a:r>
              <a:rPr kumimoji="0" lang="en-US" altLang="ko-KR" sz="900" kern="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kumimoji="0" lang="en-US" altLang="ko-KR" sz="900" kern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en-US" altLang="ko-KR" sz="900" kern="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  </a:t>
            </a:r>
            <a:r>
              <a:rPr kumimoji="0" lang="ko-KR" altLang="en-US" sz="900" kern="0" dirty="0" err="1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성낙원</a:t>
            </a:r>
            <a:r>
              <a:rPr kumimoji="0" lang="ko-KR" altLang="en-US" sz="900" kern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00" kern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r>
              <a:rPr kumimoji="0" lang="ko-KR" altLang="en-US" sz="900" kern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00" kern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”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부동산시설관리론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”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교재 中  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발췌</a:t>
            </a:r>
            <a:r>
              <a:rPr kumimoji="0" lang="en-US" altLang="ko-KR" sz="900" kern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endParaRPr kumimoji="0" lang="ko-KR" altLang="en-US" sz="900" kern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Line 18"/>
          <p:cNvSpPr>
            <a:spLocks noChangeShapeType="1"/>
          </p:cNvSpPr>
          <p:nvPr/>
        </p:nvSpPr>
        <p:spPr bwMode="auto">
          <a:xfrm>
            <a:off x="476250" y="9207500"/>
            <a:ext cx="2952750" cy="0"/>
          </a:xfrm>
          <a:prstGeom prst="line">
            <a:avLst/>
          </a:prstGeom>
          <a:noFill/>
          <a:ln w="9525">
            <a:solidFill>
              <a:srgbClr val="4D4D4D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kern="0">
              <a:solidFill>
                <a:sysClr val="windowText" lastClr="000000"/>
              </a:solidFill>
              <a:latin typeface="맑은 고딕"/>
              <a:ea typeface="맑은 고딕"/>
            </a:endParaRPr>
          </a:p>
        </p:txBody>
      </p:sp>
      <p:pic>
        <p:nvPicPr>
          <p:cNvPr id="4275" name="Picture 17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9633520"/>
            <a:ext cx="4621213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260648" y="992560"/>
            <a:ext cx="6408712" cy="7920880"/>
            <a:chOff x="260648" y="992560"/>
            <a:chExt cx="6408712" cy="7920880"/>
          </a:xfrm>
        </p:grpSpPr>
        <p:grpSp>
          <p:nvGrpSpPr>
            <p:cNvPr id="5" name="그룹 4"/>
            <p:cNvGrpSpPr/>
            <p:nvPr/>
          </p:nvGrpSpPr>
          <p:grpSpPr>
            <a:xfrm>
              <a:off x="260648" y="1568624"/>
              <a:ext cx="6309404" cy="5184576"/>
              <a:chOff x="260648" y="1568624"/>
              <a:chExt cx="6309404" cy="5184576"/>
            </a:xfrm>
          </p:grpSpPr>
          <p:sp>
            <p:nvSpPr>
              <p:cNvPr id="21" name="직사각형 20"/>
              <p:cNvSpPr/>
              <p:nvPr/>
            </p:nvSpPr>
            <p:spPr>
              <a:xfrm>
                <a:off x="260648" y="1656022"/>
                <a:ext cx="2220981" cy="5097178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/>
              <a:lstStyle/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신축 </a:t>
                </a:r>
                <a:r>
                  <a:rPr kumimoji="0" lang="en-US" altLang="ko-KR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Project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검토</a:t>
                </a:r>
                <a:r>
                  <a:rPr kumimoji="0" lang="en-US" altLang="ko-KR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컨설팅</a:t>
                </a:r>
                <a:endParaRPr kumimoji="0" lang="en-US" altLang="ko-KR" sz="1200" b="1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en-US" altLang="ko-KR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-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투자비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관리비 절감</a:t>
                </a:r>
                <a:endParaRPr kumimoji="0" lang="en-US" altLang="ko-KR" sz="1200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-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기존 문제점 발굴개선</a:t>
                </a:r>
                <a:endParaRPr kumimoji="0" lang="en-US" altLang="ko-KR" sz="1200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-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부동산자산가치 증대</a:t>
                </a:r>
                <a:endParaRPr kumimoji="0" lang="en-US" altLang="ko-KR" sz="1200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- Dead Space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축소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커뮤니티시설 컨설팅</a:t>
                </a:r>
                <a:endParaRPr kumimoji="0" lang="en-US" altLang="ko-KR" sz="12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스포츠시설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컨설팅</a:t>
                </a:r>
                <a:endParaRPr kumimoji="0" lang="en-US" altLang="ko-KR" sz="1200" b="1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신축건물 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운영시스템</a:t>
                </a:r>
                <a:endParaRPr kumimoji="0" lang="en-US" altLang="ko-KR" sz="12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구축 컨설팅</a:t>
                </a:r>
                <a:endParaRPr kumimoji="0" lang="en-US" altLang="ko-KR" sz="1200" b="1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en-US" altLang="ko-KR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Security 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시스템 컨설팅</a:t>
                </a:r>
                <a:endParaRPr kumimoji="0" lang="en-US" altLang="ko-KR" sz="12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효용성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미비점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보완</a:t>
                </a:r>
                <a:endParaRPr kumimoji="0" lang="en-US" altLang="ko-KR" sz="1200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-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문제점제거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비용절감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en-US" altLang="ko-KR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Stack Effect 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컨설팅</a:t>
                </a:r>
                <a:endParaRPr kumimoji="0" lang="en-US" altLang="ko-KR" sz="12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에너지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과다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Loss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제거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소음 및 불쾌감 제거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건물 외벽 결로방지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   (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동절기 건물내부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)</a:t>
                </a: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endParaRPr kumimoji="0" lang="en-US" altLang="ko-KR" sz="1200" b="1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</p:txBody>
          </p:sp>
          <p:sp>
            <p:nvSpPr>
              <p:cNvPr id="22" name="직사각형 21"/>
              <p:cNvSpPr/>
              <p:nvPr/>
            </p:nvSpPr>
            <p:spPr>
              <a:xfrm>
                <a:off x="2348880" y="1640633"/>
                <a:ext cx="2232248" cy="511256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/>
              <a:lstStyle/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건물 경쟁력분석 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컨설팅</a:t>
                </a:r>
                <a:endParaRPr kumimoji="0" lang="en-US" altLang="ko-KR" sz="12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자산관리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시설관리</a:t>
                </a:r>
                <a:endParaRPr kumimoji="0" lang="en-US" altLang="ko-KR" sz="1200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   (PM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업무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/FM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업무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)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건물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경영분석 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컨설팅</a:t>
                </a:r>
                <a:endParaRPr kumimoji="0" lang="en-US" altLang="ko-KR" sz="12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-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임대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자산관리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시설관리</a:t>
                </a:r>
                <a:endParaRPr kumimoji="0" lang="en-US" altLang="ko-KR" sz="1200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수입 항목별 적정여부</a:t>
                </a:r>
                <a:endParaRPr kumimoji="0" lang="en-US" altLang="ko-KR" sz="1200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-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지출비용의 적정여부 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건물 종합관리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컨설팅</a:t>
                </a:r>
                <a:endParaRPr kumimoji="0" lang="en-US" altLang="ko-KR" sz="1200" b="1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-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부문별 선진시스템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가치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비용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효율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안전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건물 운영시스템 컨설팅</a:t>
                </a:r>
                <a:endParaRPr kumimoji="0" lang="en-US" altLang="ko-KR" sz="12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임대</a:t>
                </a:r>
                <a:r>
                  <a:rPr kumimoji="0" lang="en-US" altLang="ko-KR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시설</a:t>
                </a:r>
                <a:r>
                  <a:rPr kumimoji="0" lang="en-US" altLang="ko-KR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보안</a:t>
                </a:r>
                <a:r>
                  <a:rPr kumimoji="0" lang="en-US" altLang="ko-KR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미화 </a:t>
                </a:r>
                <a:endParaRPr kumimoji="0" lang="en-US" altLang="ko-KR" sz="12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시스템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컨설팅</a:t>
                </a:r>
                <a:endParaRPr kumimoji="0" lang="en-US" altLang="ko-KR" sz="12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신축건물 관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리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컨설팅</a:t>
                </a:r>
                <a:endParaRPr kumimoji="0" lang="en-US" altLang="ko-KR" sz="1200" b="1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기존건물 </a:t>
                </a:r>
                <a:r>
                  <a:rPr kumimoji="0" lang="en-US" altLang="ko-KR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Up-Grade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컨설팅</a:t>
                </a:r>
                <a:endParaRPr kumimoji="0" lang="en-US" altLang="ko-KR" sz="1200" b="1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건물 </a:t>
                </a:r>
                <a:r>
                  <a:rPr kumimoji="0" lang="en-US" altLang="ko-KR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Risk 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진단 컨설팅</a:t>
                </a:r>
                <a:endParaRPr kumimoji="0" lang="en-US" altLang="ko-KR" sz="12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시설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보안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방재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환경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</p:txBody>
          </p:sp>
          <p:sp>
            <p:nvSpPr>
              <p:cNvPr id="23" name="직사각형 22"/>
              <p:cNvSpPr/>
              <p:nvPr/>
            </p:nvSpPr>
            <p:spPr>
              <a:xfrm>
                <a:off x="4509120" y="1568624"/>
                <a:ext cx="2060932" cy="518457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/>
              <a:lstStyle/>
              <a:p>
                <a:pPr defTabSz="957263" fontAlgn="auto" latinLnBrk="0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전문적인 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시설 진단</a:t>
                </a:r>
                <a:endParaRPr kumimoji="0" lang="en-US" altLang="ko-KR" sz="12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시설관리상태 평가</a:t>
                </a:r>
                <a:endParaRPr kumimoji="0" lang="en-US" altLang="ko-KR" sz="1200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-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근본적 문제점 발굴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효율성 검증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기능성 검증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잔존가치 측정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위험성 평가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잠재 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Risk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발굴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시설 개선대안 제시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(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기능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,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비용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,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기간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,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효과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)</a:t>
                </a:r>
                <a:endParaRPr kumimoji="0" lang="en-US" altLang="ko-KR" sz="1200" b="1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부동산 </a:t>
                </a:r>
                <a:r>
                  <a:rPr kumimoji="0" lang="ko-KR" altLang="en-US" sz="1200" b="1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물리적 평가 </a:t>
                </a:r>
                <a:r>
                  <a:rPr kumimoji="0" lang="ko-KR" altLang="en-US" sz="1200" b="1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실사</a:t>
                </a:r>
                <a:endParaRPr kumimoji="0" lang="en-US" altLang="ko-KR" sz="12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잠재 </a:t>
                </a: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Risk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발굴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구조 진단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잔존가치 측정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적정 수익적 지출 추계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위험성 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평가</a:t>
                </a:r>
                <a:endParaRPr kumimoji="0" lang="en-US" altLang="ko-KR" sz="1200" kern="0" dirty="0" smtClean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(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누전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,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화재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,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침수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,</a:t>
                </a:r>
                <a:r>
                  <a:rPr kumimoji="0" lang="ko-KR" altLang="en-US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사고 등</a:t>
                </a:r>
                <a:r>
                  <a:rPr kumimoji="0" lang="en-US" altLang="ko-KR" sz="1200" kern="0" dirty="0" smtClean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)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ko-KR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   - </a:t>
                </a:r>
                <a:r>
                  <a:rPr kumimoji="0" lang="ko-KR" altLang="en-US" sz="1200" kern="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맑은 고딕"/>
                    <a:ea typeface="맑은 고딕"/>
                  </a:rPr>
                  <a:t>시설진단 평가</a:t>
                </a:r>
                <a:endParaRPr kumimoji="0" lang="en-US" altLang="ko-KR" sz="12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맑은 고딕"/>
                  <a:ea typeface="맑은 고딕"/>
                </a:endParaRPr>
              </a:p>
            </p:txBody>
          </p:sp>
        </p:grpSp>
        <p:grpSp>
          <p:nvGrpSpPr>
            <p:cNvPr id="4" name="그룹 3"/>
            <p:cNvGrpSpPr/>
            <p:nvPr/>
          </p:nvGrpSpPr>
          <p:grpSpPr>
            <a:xfrm>
              <a:off x="332656" y="7128048"/>
              <a:ext cx="6336704" cy="1785392"/>
              <a:chOff x="332656" y="6897216"/>
              <a:chExt cx="6336704" cy="1785392"/>
            </a:xfrm>
          </p:grpSpPr>
          <p:sp>
            <p:nvSpPr>
              <p:cNvPr id="6" name="AutoShape 5"/>
              <p:cNvSpPr>
                <a:spLocks noChangeArrowheads="1"/>
              </p:cNvSpPr>
              <p:nvPr/>
            </p:nvSpPr>
            <p:spPr bwMode="auto">
              <a:xfrm>
                <a:off x="357384" y="6897216"/>
                <a:ext cx="3287639" cy="383547"/>
              </a:xfrm>
              <a:prstGeom prst="flowChartAlternateProcess">
                <a:avLst/>
              </a:prstGeom>
              <a:solidFill>
                <a:srgbClr val="173559"/>
              </a:solidFill>
              <a:ln w="19050">
                <a:solidFill>
                  <a:srgbClr val="C0C0C0"/>
                </a:solidFill>
                <a:miter lim="800000"/>
                <a:headEnd/>
                <a:tailEnd/>
              </a:ln>
              <a:effectLst>
                <a:reflection blurRad="6350" stA="50000" endA="300" endPos="55000" dir="5400000" sy="-100000" algn="bl" rotWithShape="0"/>
              </a:effectLst>
            </p:spPr>
            <p:txBody>
              <a:bodyPr wrap="none" anchor="ctr"/>
              <a:lstStyle/>
              <a:p>
                <a:pPr lvl="0"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ko-KR" altLang="en-US" sz="1400" b="1" dirty="0">
                    <a:solidFill>
                      <a:prstClr val="white"/>
                    </a:solidFill>
                    <a:latin typeface="맑은 고딕"/>
                    <a:ea typeface="맑은 고딕"/>
                  </a:rPr>
                  <a:t>□</a:t>
                </a:r>
                <a:r>
                  <a:rPr kumimoji="0" lang="ko-KR" altLang="en-US" sz="1400" b="1" kern="0" dirty="0">
                    <a:solidFill>
                      <a:prstClr val="white"/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400" b="1" kern="0" dirty="0" smtClean="0">
                    <a:solidFill>
                      <a:srgbClr val="FFFF00"/>
                    </a:solidFill>
                    <a:latin typeface="맑은 고딕" pitchFamily="50" charset="-127"/>
                    <a:ea typeface="맑은 고딕" pitchFamily="50" charset="-127"/>
                  </a:rPr>
                  <a:t>시설관리측면에서</a:t>
                </a:r>
                <a:r>
                  <a:rPr kumimoji="0" lang="ko-KR" altLang="en-US" sz="1400" b="1" kern="0" dirty="0">
                    <a:solidFill>
                      <a:srgbClr val="FFFF00"/>
                    </a:solidFill>
                    <a:latin typeface="맑은 고딕" pitchFamily="50" charset="-127"/>
                    <a:ea typeface="맑은 고딕" pitchFamily="50" charset="-127"/>
                  </a:rPr>
                  <a:t>의</a:t>
                </a:r>
                <a:r>
                  <a:rPr kumimoji="0" lang="ko-KR" altLang="en-US" sz="1400" b="1" kern="0" dirty="0" smtClean="0">
                    <a:solidFill>
                      <a:srgbClr val="FFFF00"/>
                    </a:solidFill>
                    <a:latin typeface="맑은 고딕" pitchFamily="50" charset="-127"/>
                    <a:ea typeface="맑은 고딕" pitchFamily="50" charset="-127"/>
                  </a:rPr>
                  <a:t> </a:t>
                </a:r>
                <a:r>
                  <a:rPr kumimoji="0" lang="ko-KR" altLang="en-US" sz="1400" b="1" kern="0" dirty="0">
                    <a:solidFill>
                      <a:srgbClr val="FFFF00"/>
                    </a:solidFill>
                    <a:latin typeface="맑은 고딕" pitchFamily="50" charset="-127"/>
                    <a:ea typeface="맑은 고딕" pitchFamily="50" charset="-127"/>
                  </a:rPr>
                  <a:t>컨설팅  </a:t>
                </a:r>
                <a:r>
                  <a:rPr kumimoji="0" lang="ko-KR" altLang="en-US" sz="1400" b="1" kern="0" dirty="0" smtClean="0">
                    <a:solidFill>
                      <a:srgbClr val="FFFF00"/>
                    </a:solidFill>
                    <a:latin typeface="맑은 고딕" pitchFamily="50" charset="-127"/>
                    <a:ea typeface="맑은 고딕" pitchFamily="50" charset="-127"/>
                  </a:rPr>
                  <a:t>대상</a:t>
                </a:r>
                <a:r>
                  <a:rPr kumimoji="0" lang="en-US" altLang="ko-KR" sz="1100" b="1" kern="0" dirty="0">
                    <a:solidFill>
                      <a:prstClr val="white"/>
                    </a:solidFill>
                    <a:latin typeface="맑은 고딕" pitchFamily="50" charset="-127"/>
                    <a:ea typeface="맑은 고딕" pitchFamily="50" charset="-127"/>
                  </a:rPr>
                  <a:t> </a:t>
                </a:r>
                <a:r>
                  <a:rPr kumimoji="0" lang="en-US" altLang="ko-KR" sz="1100" b="1" kern="0" baseline="30000" dirty="0" smtClean="0">
                    <a:solidFill>
                      <a:srgbClr val="FFFFFF"/>
                    </a:solidFill>
                    <a:latin typeface="맑은 고딕" pitchFamily="50" charset="-127"/>
                    <a:ea typeface="맑은 고딕" pitchFamily="50" charset="-127"/>
                  </a:rPr>
                  <a:t>3)</a:t>
                </a:r>
                <a:endParaRPr kumimoji="0" lang="ko-KR" altLang="en-US" sz="1100" b="1" kern="0" baseline="30000" dirty="0">
                  <a:solidFill>
                    <a:srgbClr val="FFFFFF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" name="직사각형 1"/>
              <p:cNvSpPr/>
              <p:nvPr/>
            </p:nvSpPr>
            <p:spPr>
              <a:xfrm>
                <a:off x="332656" y="7205280"/>
                <a:ext cx="2088232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altLang="ko-KR" sz="1200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초고층오피스건물</a:t>
                </a:r>
                <a:r>
                  <a:rPr kumimoji="0" lang="en-US" altLang="ko-KR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연구소</a:t>
                </a:r>
                <a:endParaRPr kumimoji="0" lang="en-US" altLang="ko-KR" sz="1200" b="1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b="1" kern="0" dirty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종합병원</a:t>
                </a:r>
                <a:r>
                  <a:rPr kumimoji="0" lang="en-US" altLang="ko-KR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특수병원</a:t>
                </a:r>
                <a:endParaRPr kumimoji="0" lang="en-US" altLang="ko-KR" sz="1200" b="1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b="1" kern="0" dirty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복합시설</a:t>
                </a:r>
                <a:r>
                  <a:rPr kumimoji="0" lang="en-US" altLang="ko-KR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b="1" kern="0" dirty="0" err="1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스포츠센타</a:t>
                </a:r>
                <a:endParaRPr kumimoji="0" lang="en-US" altLang="ko-KR" sz="1200" b="1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b="1" kern="0" dirty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대규모극장</a:t>
                </a:r>
                <a:r>
                  <a:rPr kumimoji="0" lang="en-US" altLang="ko-KR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b="1" kern="0" dirty="0" err="1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컨벤션센타</a:t>
                </a:r>
                <a:endParaRPr kumimoji="0" lang="en-US" altLang="ko-KR" sz="1200" b="1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2420888" y="7185248"/>
                <a:ext cx="2016224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altLang="ko-KR" sz="1200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 초고층 주상복합아파트</a:t>
                </a:r>
                <a:endParaRPr kumimoji="0" lang="en-US" altLang="ko-KR" sz="1200" b="1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 오피스텔</a:t>
                </a:r>
                <a:r>
                  <a:rPr kumimoji="0" lang="en-US" altLang="ko-KR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고급 주거시설</a:t>
                </a:r>
                <a:endParaRPr kumimoji="0" lang="en-US" altLang="ko-KR" sz="1200" b="1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특급호텔</a:t>
                </a:r>
                <a:r>
                  <a:rPr kumimoji="0" lang="en-US" altLang="ko-KR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대규모백화점</a:t>
                </a:r>
                <a:endParaRPr kumimoji="0" lang="en-US" altLang="ko-KR" sz="1200" b="1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b="1" kern="0" dirty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초고층오피스건물</a:t>
                </a:r>
                <a:endParaRPr kumimoji="0" lang="en-US" altLang="ko-KR" sz="1200" b="1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4509120" y="7185248"/>
                <a:ext cx="2160240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altLang="ko-KR" sz="1200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 종합병원</a:t>
                </a:r>
                <a:r>
                  <a:rPr kumimoji="0" lang="en-US" altLang="ko-KR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특수병원</a:t>
                </a:r>
                <a:endParaRPr kumimoji="0" lang="en-US" altLang="ko-KR" sz="1200" b="1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b="1" kern="0" dirty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대규모초고층 복합건물</a:t>
                </a:r>
                <a:endParaRPr kumimoji="0" lang="en-US" altLang="ko-KR" sz="1200" b="1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b="1" kern="0" dirty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대규모전시장</a:t>
                </a:r>
                <a:r>
                  <a:rPr kumimoji="0" lang="en-US" altLang="ko-KR" sz="1200" b="1" kern="0" dirty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상업시설</a:t>
                </a:r>
                <a:endParaRPr kumimoji="0" lang="en-US" altLang="ko-KR" sz="1200" b="1" kern="0" dirty="0" smtClean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  <a:p>
                <a:pPr defTabSz="957263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l"/>
                  <a:defRPr/>
                </a:pPr>
                <a:r>
                  <a:rPr kumimoji="0" lang="en-US" altLang="ko-KR" sz="1200" b="1" kern="0" dirty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ko-KR" altLang="en-US" sz="1200" b="1" kern="0" dirty="0" err="1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건물내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 </a:t>
                </a:r>
                <a:r>
                  <a:rPr kumimoji="0" lang="en-US" altLang="ko-KR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VIP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실</a:t>
                </a:r>
                <a:r>
                  <a:rPr kumimoji="0" lang="en-US" altLang="ko-KR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/</a:t>
                </a:r>
                <a:r>
                  <a:rPr kumimoji="0" lang="ko-KR" altLang="en-US" sz="1200" b="1" kern="0" dirty="0" smtClean="0">
                    <a:solidFill>
                      <a:srgbClr val="0070C0"/>
                    </a:solidFill>
                    <a:latin typeface="맑은 고딕"/>
                    <a:ea typeface="맑은 고딕"/>
                  </a:rPr>
                  <a:t>종합연수원</a:t>
                </a:r>
                <a:endParaRPr kumimoji="0" lang="en-US" altLang="ko-KR" sz="1200" b="1" kern="0" dirty="0">
                  <a:solidFill>
                    <a:srgbClr val="0070C0"/>
                  </a:solidFill>
                  <a:latin typeface="맑은 고딕"/>
                  <a:ea typeface="맑은 고딕"/>
                </a:endParaRPr>
              </a:p>
            </p:txBody>
          </p:sp>
        </p:grpSp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>
              <a:off x="300608" y="992560"/>
              <a:ext cx="3848472" cy="383547"/>
            </a:xfrm>
            <a:prstGeom prst="flowChartAlternateProcess">
              <a:avLst/>
            </a:prstGeom>
            <a:solidFill>
              <a:srgbClr val="173559"/>
            </a:solidFill>
            <a:ln w="19050">
              <a:solidFill>
                <a:srgbClr val="C0C0C0"/>
              </a:solidFill>
              <a:miter lim="800000"/>
              <a:headEnd/>
              <a:tailEnd/>
            </a:ln>
            <a:effectLst>
              <a:reflection blurRad="6350" stA="50000" endA="300" endPos="55000" dir="5400000" sy="-100000" algn="bl" rotWithShape="0"/>
            </a:effectLst>
          </p:spPr>
          <p:txBody>
            <a:bodyPr wrap="none" anchor="ctr"/>
            <a:lstStyle/>
            <a:p>
              <a:pPr lvl="0"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400" b="1" dirty="0">
                  <a:solidFill>
                    <a:prstClr val="white"/>
                  </a:solidFill>
                  <a:latin typeface="맑은 고딕"/>
                  <a:ea typeface="맑은 고딕"/>
                </a:rPr>
                <a:t>□</a:t>
              </a:r>
              <a:r>
                <a:rPr kumimoji="0" lang="ko-KR" altLang="en-US" sz="1400" b="1" kern="0" dirty="0">
                  <a:solidFill>
                    <a:prstClr val="white"/>
                  </a:solidFill>
                  <a:latin typeface="맑은 고딕"/>
                  <a:ea typeface="맑은 고딕"/>
                </a:rPr>
                <a:t> </a:t>
              </a:r>
              <a:r>
                <a:rPr kumimoji="0" lang="ko-KR" altLang="en-US" sz="1400" b="1" kern="0" dirty="0" smtClean="0">
                  <a:solidFill>
                    <a:srgbClr val="FFFF00"/>
                  </a:solidFill>
                  <a:latin typeface="맑은 고딕" pitchFamily="50" charset="-127"/>
                  <a:ea typeface="맑은 고딕" pitchFamily="50" charset="-127"/>
                </a:rPr>
                <a:t>시설관리측면에서 제공하는 컨설팅 상품</a:t>
              </a:r>
              <a:r>
                <a:rPr kumimoji="0" lang="en-US" altLang="ko-KR" sz="1100" b="1" kern="0" dirty="0">
                  <a:solidFill>
                    <a:prstClr val="white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en-US" altLang="ko-KR" sz="1100" b="1" kern="0" baseline="30000" dirty="0">
                  <a:solidFill>
                    <a:srgbClr val="FFFFFF"/>
                  </a:solidFill>
                  <a:latin typeface="맑은 고딕" pitchFamily="50" charset="-127"/>
                  <a:ea typeface="맑은 고딕" pitchFamily="50" charset="-127"/>
                </a:rPr>
                <a:t>2</a:t>
              </a:r>
              <a:r>
                <a:rPr kumimoji="0" lang="en-US" altLang="ko-KR" sz="1100" b="1" kern="0" baseline="30000" dirty="0" smtClean="0">
                  <a:solidFill>
                    <a:srgbClr val="FFFFFF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ko-KR" altLang="en-US" sz="1100" b="1" kern="0" baseline="30000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9561512"/>
            <a:ext cx="4621213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16"/>
          <p:cNvSpPr>
            <a:spLocks noChangeArrowheads="1"/>
          </p:cNvSpPr>
          <p:nvPr/>
        </p:nvSpPr>
        <p:spPr bwMode="auto">
          <a:xfrm>
            <a:off x="432643" y="9129464"/>
            <a:ext cx="6308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) </a:t>
            </a:r>
            <a:r>
              <a:rPr kumimoji="0" lang="ko-KR" altLang="ko-KR" sz="900" dirty="0" err="1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성낙원</a:t>
            </a:r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“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부동산시설관리론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”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교재 中  발췌</a:t>
            </a:r>
            <a:endParaRPr kumimoji="0" lang="en-US" altLang="ko-KR" sz="900" dirty="0" smtClean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 </a:t>
            </a:r>
            <a:r>
              <a:rPr kumimoji="0" lang="ko-KR" altLang="ko-KR" sz="900" dirty="0" err="1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성낙원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“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부동산시설관리론’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”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교재 </a:t>
            </a:r>
            <a:r>
              <a:rPr kumimoji="0" lang="ko-KR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中  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발췌</a:t>
            </a:r>
            <a:endParaRPr kumimoji="0" lang="en-US" altLang="ko-KR" sz="90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Line 117"/>
          <p:cNvSpPr>
            <a:spLocks noChangeShapeType="1"/>
          </p:cNvSpPr>
          <p:nvPr/>
        </p:nvSpPr>
        <p:spPr bwMode="auto">
          <a:xfrm>
            <a:off x="476250" y="9129464"/>
            <a:ext cx="2952750" cy="0"/>
          </a:xfrm>
          <a:prstGeom prst="line">
            <a:avLst/>
          </a:prstGeom>
          <a:noFill/>
          <a:ln w="9525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02074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632544" y="1101577"/>
            <a:ext cx="6226175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>
              <a:lnSpc>
                <a:spcPct val="150000"/>
              </a:lnSpc>
            </a:pPr>
            <a:endParaRPr kumimoji="0" lang="en-US" altLang="ko-KR" sz="800" dirty="0" smtClean="0"/>
          </a:p>
          <a:p>
            <a:pPr>
              <a:lnSpc>
                <a:spcPct val="150000"/>
              </a:lnSpc>
            </a:pPr>
            <a:endParaRPr kumimoji="0" lang="en-US" altLang="ko-KR" sz="800" dirty="0" smtClean="0"/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</a:pPr>
            <a:r>
              <a:rPr kumimoji="0" lang="ko-KR" altLang="en-US" sz="1200" b="1" dirty="0" smtClean="0"/>
              <a:t>최적 </a:t>
            </a:r>
            <a:r>
              <a:rPr kumimoji="0" lang="ko-KR" altLang="en-US" sz="1200" b="1" dirty="0"/>
              <a:t>운영안과 설계와의 </a:t>
            </a:r>
            <a:r>
              <a:rPr kumimoji="0" lang="en-US" altLang="ko-KR" sz="1200" b="1" dirty="0"/>
              <a:t>Gap</a:t>
            </a:r>
            <a:r>
              <a:rPr kumimoji="0" lang="ko-KR" altLang="en-US" sz="1200" b="1" dirty="0"/>
              <a:t>을 발굴 제시하여 시행착오와 기회비용을 </a:t>
            </a:r>
            <a:r>
              <a:rPr kumimoji="0" lang="ko-KR" altLang="en-US" sz="1200" b="1" dirty="0" smtClean="0"/>
              <a:t>절감</a:t>
            </a:r>
            <a:endParaRPr kumimoji="0" lang="en-US" altLang="ko-KR" sz="1200" b="1" dirty="0" smtClean="0"/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</a:pPr>
            <a:r>
              <a:rPr kumimoji="0" lang="en-US" altLang="ko-KR" sz="1200" b="1" dirty="0" smtClean="0"/>
              <a:t>Dead </a:t>
            </a:r>
            <a:r>
              <a:rPr kumimoji="0" lang="en-US" altLang="ko-KR" sz="1200" b="1" dirty="0"/>
              <a:t>space</a:t>
            </a:r>
            <a:r>
              <a:rPr kumimoji="0" lang="ko-KR" altLang="en-US" sz="1200" b="1" dirty="0"/>
              <a:t>의 최소화</a:t>
            </a:r>
            <a:r>
              <a:rPr kumimoji="0" lang="en-US" altLang="ko-KR" sz="1200" b="1" dirty="0" smtClean="0"/>
              <a:t>(</a:t>
            </a:r>
            <a:r>
              <a:rPr kumimoji="0" lang="ko-KR" altLang="en-US" sz="1200" b="1" dirty="0" smtClean="0"/>
              <a:t>관리운영 측면에서의 공간활용 </a:t>
            </a:r>
            <a:r>
              <a:rPr kumimoji="0" lang="ko-KR" altLang="en-US" sz="1200" b="1" dirty="0"/>
              <a:t>극대화</a:t>
            </a:r>
            <a:r>
              <a:rPr kumimoji="0" lang="en-US" altLang="ko-KR" sz="1200" b="1" dirty="0"/>
              <a:t>, </a:t>
            </a:r>
            <a:r>
              <a:rPr kumimoji="0" lang="ko-KR" altLang="en-US" sz="1200" b="1" dirty="0"/>
              <a:t>공간 수익창출</a:t>
            </a:r>
            <a:r>
              <a:rPr kumimoji="0" lang="en-US" altLang="ko-KR" sz="1200" dirty="0" smtClean="0"/>
              <a:t>)</a:t>
            </a:r>
            <a:endParaRPr kumimoji="0" lang="en-US" altLang="ko-KR" sz="1200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kumimoji="0" lang="en-US" altLang="ko-KR" sz="1200" dirty="0"/>
              <a:t> </a:t>
            </a:r>
            <a:r>
              <a:rPr kumimoji="0" lang="ko-KR" altLang="en-US" sz="1200" b="1" dirty="0"/>
              <a:t>효율적인 </a:t>
            </a:r>
            <a:r>
              <a:rPr kumimoji="0" lang="ko-KR" altLang="en-US" sz="1200" b="1" dirty="0" smtClean="0"/>
              <a:t>주차관제 및 최적의 선진운영관리 기법을 토대로 한 각 부분 개선</a:t>
            </a:r>
            <a:endParaRPr kumimoji="0" lang="en-US" altLang="ko-KR" sz="1200" b="1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kumimoji="0" lang="en-US" altLang="ko-KR" sz="1200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kumimoji="0" lang="en-US" altLang="ko-KR" sz="1200" dirty="0"/>
          </a:p>
          <a:p>
            <a:pPr>
              <a:lnSpc>
                <a:spcPct val="150000"/>
              </a:lnSpc>
            </a:pPr>
            <a:endParaRPr kumimoji="0" lang="en-US" altLang="ko-KR" sz="1200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kumimoji="0" lang="en-US" altLang="ko-KR" sz="1200" dirty="0"/>
              <a:t>  </a:t>
            </a:r>
            <a:r>
              <a:rPr kumimoji="0" lang="ko-KR" altLang="en-US" sz="1200" b="1" dirty="0" smtClean="0"/>
              <a:t>공용부분 및 단지전체의 자산가치측면에서의 </a:t>
            </a:r>
            <a:r>
              <a:rPr kumimoji="0" lang="ko-KR" altLang="en-US" sz="1200" b="1" dirty="0" err="1" smtClean="0"/>
              <a:t>검토분석</a:t>
            </a:r>
            <a:r>
              <a:rPr kumimoji="0" lang="ko-KR" altLang="en-US" sz="1200" b="1" dirty="0" err="1" smtClean="0">
                <a:latin typeface="맑은 고딕"/>
                <a:ea typeface="맑은 고딕"/>
              </a:rPr>
              <a:t>ㆍ</a:t>
            </a:r>
            <a:r>
              <a:rPr kumimoji="0" lang="en-US" altLang="ko-KR" sz="1200" b="1" dirty="0" smtClean="0"/>
              <a:t>Innovation</a:t>
            </a:r>
            <a:endParaRPr kumimoji="0" lang="en-US" altLang="ko-KR" sz="1200" b="1" dirty="0"/>
          </a:p>
          <a:p>
            <a:pPr>
              <a:lnSpc>
                <a:spcPct val="150000"/>
              </a:lnSpc>
            </a:pPr>
            <a:endParaRPr kumimoji="0" lang="en-US" altLang="ko-KR" sz="1200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kumimoji="0" lang="en-US" altLang="ko-KR" sz="1200" dirty="0"/>
          </a:p>
          <a:p>
            <a:pPr>
              <a:lnSpc>
                <a:spcPct val="150000"/>
              </a:lnSpc>
            </a:pPr>
            <a:endParaRPr kumimoji="0" lang="en-US" altLang="ko-KR" sz="1200" dirty="0"/>
          </a:p>
        </p:txBody>
      </p:sp>
      <p:sp>
        <p:nvSpPr>
          <p:cNvPr id="3" name="모서리가 둥근 직사각형 2"/>
          <p:cNvSpPr/>
          <p:nvPr/>
        </p:nvSpPr>
        <p:spPr bwMode="auto">
          <a:xfrm>
            <a:off x="873024" y="2360712"/>
            <a:ext cx="5220271" cy="72072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동선구분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입주자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방문자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ㆍ차량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ㆍ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보행동선 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Simulation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을 통한 최적방안 제시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합리적인 주차배정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방안                               </a:t>
            </a:r>
            <a:r>
              <a:rPr kumimoji="0" lang="ko-KR" alt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ㆍ완벽한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Security System</a:t>
            </a:r>
          </a:p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주차관제시스템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및 주차장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안전장치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등            </a:t>
            </a:r>
            <a:r>
              <a:rPr kumimoji="0" lang="ko-KR" alt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ㆍ경제적인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자연환기시스템</a:t>
            </a:r>
            <a:endParaRPr kumimoji="0"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모서리가 둥근 직사각형 5"/>
          <p:cNvSpPr/>
          <p:nvPr/>
        </p:nvSpPr>
        <p:spPr bwMode="auto">
          <a:xfrm>
            <a:off x="836513" y="3440832"/>
            <a:ext cx="5256782" cy="64928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질적가치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수준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및 효용가치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커뮤니티 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&amp;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스포츠시설</a:t>
            </a:r>
            <a:endParaRPr kumimoji="0" lang="en-US" altLang="ko-KR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Security(Privacy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포함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가치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3854" y="3440832"/>
            <a:ext cx="2519362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서비스 가치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쾌적성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편의성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맑은 고딕" pitchFamily="50" charset="-127"/>
              </a:rPr>
              <a:t> 잠재 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맑은 고딕" pitchFamily="50" charset="-127"/>
              </a:rPr>
              <a:t>Risk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맑은 고딕" pitchFamily="50" charset="-127"/>
              </a:rPr>
              <a:t>발굴제거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ea typeface="맑은 고딕" pitchFamily="50" charset="-127"/>
            </a:endParaRPr>
          </a:p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726" name="TextBox 7"/>
          <p:cNvSpPr txBox="1">
            <a:spLocks noChangeArrowheads="1"/>
          </p:cNvSpPr>
          <p:nvPr/>
        </p:nvSpPr>
        <p:spPr bwMode="auto">
          <a:xfrm>
            <a:off x="620688" y="4232920"/>
            <a:ext cx="5904656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kumimoji="0" lang="en-US" altLang="ko-KR" sz="1200" dirty="0"/>
              <a:t> </a:t>
            </a:r>
            <a:r>
              <a:rPr kumimoji="0" lang="ko-KR" altLang="en-US" sz="1200" b="1" dirty="0" smtClean="0"/>
              <a:t>입주 후 시설관리 측면에서의 신축 부동산프로젝트의 </a:t>
            </a:r>
            <a:r>
              <a:rPr kumimoji="0" lang="ko-KR" altLang="en-US" sz="1200" b="1" dirty="0"/>
              <a:t>투자비 및 운영관리비 절감</a:t>
            </a:r>
            <a:endParaRPr kumimoji="0" lang="en-US" altLang="ko-KR" sz="1200" b="1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kumimoji="0" lang="en-US" altLang="ko-KR" sz="1200" b="1" dirty="0"/>
              <a:t> </a:t>
            </a:r>
            <a:r>
              <a:rPr kumimoji="0" lang="ko-KR" altLang="en-US" sz="1200" b="1" dirty="0"/>
              <a:t>신축 </a:t>
            </a:r>
            <a:r>
              <a:rPr kumimoji="0" lang="en-US" altLang="ko-KR" sz="1200" b="1" dirty="0"/>
              <a:t>/ </a:t>
            </a:r>
            <a:r>
              <a:rPr kumimoji="0" lang="ko-KR" altLang="en-US" sz="1200" b="1" dirty="0"/>
              <a:t>개축</a:t>
            </a:r>
            <a:r>
              <a:rPr kumimoji="0" lang="en-US" altLang="ko-KR" sz="1200" b="1" dirty="0"/>
              <a:t>(Design Review / Concept Making)</a:t>
            </a:r>
            <a:r>
              <a:rPr kumimoji="0" lang="ko-KR" altLang="en-US" sz="1200" b="1" dirty="0"/>
              <a:t>의 적합성</a:t>
            </a:r>
            <a:r>
              <a:rPr kumimoji="0" lang="en-US" altLang="ko-KR" sz="1200" b="1" dirty="0"/>
              <a:t>, </a:t>
            </a:r>
            <a:r>
              <a:rPr kumimoji="0" lang="ko-KR" altLang="en-US" sz="1200" b="1" dirty="0"/>
              <a:t>기능성</a:t>
            </a:r>
            <a:r>
              <a:rPr kumimoji="0" lang="en-US" altLang="ko-KR" sz="1200" b="1" dirty="0"/>
              <a:t>, </a:t>
            </a:r>
            <a:r>
              <a:rPr kumimoji="0" lang="ko-KR" altLang="en-US" sz="1200" b="1" dirty="0" smtClean="0"/>
              <a:t>입주 후의 </a:t>
            </a:r>
            <a:endParaRPr kumimoji="0" lang="en-US" altLang="ko-KR" sz="1200" b="1" dirty="0" smtClean="0"/>
          </a:p>
          <a:p>
            <a:r>
              <a:rPr kumimoji="0" lang="en-US" altLang="ko-KR" sz="1200" b="1" dirty="0"/>
              <a:t> </a:t>
            </a:r>
            <a:r>
              <a:rPr kumimoji="0" lang="en-US" altLang="ko-KR" sz="1200" b="1" dirty="0" smtClean="0"/>
              <a:t> </a:t>
            </a:r>
            <a:r>
              <a:rPr kumimoji="0" lang="ko-KR" altLang="en-US" sz="1200" b="1" dirty="0" smtClean="0"/>
              <a:t>부동산자산가치</a:t>
            </a:r>
            <a:r>
              <a:rPr kumimoji="0" lang="en-US" altLang="ko-KR" sz="1200" b="1" dirty="0" smtClean="0"/>
              <a:t> </a:t>
            </a:r>
            <a:r>
              <a:rPr kumimoji="0" lang="ko-KR" altLang="en-US" sz="1200" b="1" dirty="0" smtClean="0"/>
              <a:t>검토 평가</a:t>
            </a:r>
            <a:endParaRPr kumimoji="0" lang="en-US" altLang="ko-KR" sz="1200" b="1" dirty="0" smtClean="0"/>
          </a:p>
          <a:p>
            <a:pPr>
              <a:lnSpc>
                <a:spcPct val="150000"/>
              </a:lnSpc>
            </a:pPr>
            <a:endParaRPr kumimoji="0" lang="en-US" altLang="ko-KR" sz="1200" dirty="0" smtClean="0"/>
          </a:p>
          <a:p>
            <a:pPr>
              <a:lnSpc>
                <a:spcPct val="150000"/>
              </a:lnSpc>
            </a:pPr>
            <a:endParaRPr kumimoji="0" lang="en-US" altLang="ko-KR" sz="1200" dirty="0"/>
          </a:p>
          <a:p>
            <a:pPr>
              <a:lnSpc>
                <a:spcPct val="200000"/>
              </a:lnSpc>
            </a:pPr>
            <a:endParaRPr kumimoji="0" lang="en-US" altLang="ko-KR" sz="1200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kumimoji="0" lang="en-US" altLang="ko-KR" sz="1200" b="1" dirty="0"/>
              <a:t> </a:t>
            </a:r>
            <a:r>
              <a:rPr kumimoji="0" lang="ko-KR" altLang="en-US" sz="1200" b="1" dirty="0"/>
              <a:t>시설의 기능성</a:t>
            </a:r>
            <a:r>
              <a:rPr kumimoji="0" lang="en-US" altLang="ko-KR" sz="1200" b="1" dirty="0"/>
              <a:t>, </a:t>
            </a:r>
            <a:r>
              <a:rPr kumimoji="0" lang="ko-KR" altLang="en-US" sz="1200" b="1" dirty="0"/>
              <a:t>효율성에 대한 진단 및 </a:t>
            </a:r>
            <a:r>
              <a:rPr kumimoji="0" lang="ko-KR" altLang="en-US" sz="1200" b="1" dirty="0" smtClean="0"/>
              <a:t>잠재</a:t>
            </a:r>
            <a:r>
              <a:rPr kumimoji="0" lang="en-US" altLang="ko-KR" sz="1200" b="1" dirty="0" smtClean="0"/>
              <a:t>Risk </a:t>
            </a:r>
            <a:r>
              <a:rPr kumimoji="0" lang="ko-KR" altLang="en-US" sz="1200" b="1" dirty="0" smtClean="0"/>
              <a:t>발굴 개선</a:t>
            </a:r>
            <a:endParaRPr kumimoji="0" lang="en-US" altLang="ko-KR" sz="1200" b="1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kumimoji="0" lang="en-US" altLang="ko-KR" sz="1200" dirty="0"/>
              <a:t> </a:t>
            </a:r>
            <a:r>
              <a:rPr kumimoji="0" lang="ko-KR" altLang="en-US" sz="1200" b="1" dirty="0"/>
              <a:t>해당부동산에 대한 최적의 </a:t>
            </a:r>
            <a:r>
              <a:rPr kumimoji="0" lang="ko-KR" altLang="en-US" sz="1200" b="1" dirty="0" smtClean="0"/>
              <a:t>선진기법 운영관리시스템 </a:t>
            </a:r>
            <a:r>
              <a:rPr kumimoji="0" lang="ko-KR" altLang="en-US" sz="1200" b="1" dirty="0"/>
              <a:t>구축</a:t>
            </a:r>
            <a:endParaRPr kumimoji="0" lang="en-US" altLang="ko-KR" sz="1200" b="1" dirty="0"/>
          </a:p>
          <a:p>
            <a:r>
              <a:rPr kumimoji="0" lang="en-US" altLang="ko-KR" sz="1200" dirty="0"/>
              <a:t>  (</a:t>
            </a:r>
            <a:r>
              <a:rPr kumimoji="0" lang="ko-KR" altLang="en-US" sz="1200" dirty="0"/>
              <a:t>관리</a:t>
            </a:r>
            <a:r>
              <a:rPr kumimoji="0" lang="en-US" altLang="ko-KR" sz="1200" dirty="0"/>
              <a:t>, </a:t>
            </a:r>
            <a:r>
              <a:rPr kumimoji="0" lang="ko-KR" altLang="en-US" sz="1200" dirty="0"/>
              <a:t>임대</a:t>
            </a:r>
            <a:r>
              <a:rPr kumimoji="0" lang="en-US" altLang="ko-KR" sz="1200" dirty="0"/>
              <a:t>, </a:t>
            </a:r>
            <a:r>
              <a:rPr kumimoji="0" lang="ko-KR" altLang="en-US" sz="1200" dirty="0"/>
              <a:t>시설</a:t>
            </a:r>
            <a:r>
              <a:rPr kumimoji="0" lang="en-US" altLang="ko-KR" sz="1200" dirty="0"/>
              <a:t>, </a:t>
            </a:r>
            <a:r>
              <a:rPr kumimoji="0" lang="ko-KR" altLang="en-US" sz="1200" dirty="0" smtClean="0"/>
              <a:t>커뮤니티</a:t>
            </a:r>
            <a:r>
              <a:rPr kumimoji="0" lang="en-US" altLang="ko-KR" sz="1200" dirty="0" smtClean="0"/>
              <a:t>/</a:t>
            </a:r>
            <a:r>
              <a:rPr kumimoji="0" lang="ko-KR" altLang="en-US" sz="1200" dirty="0" smtClean="0"/>
              <a:t>스포츠시설</a:t>
            </a:r>
            <a:r>
              <a:rPr kumimoji="0" lang="en-US" altLang="ko-KR" sz="1200" dirty="0" smtClean="0"/>
              <a:t>, </a:t>
            </a:r>
            <a:r>
              <a:rPr kumimoji="0" lang="ko-KR" altLang="en-US" sz="1200" dirty="0" smtClean="0"/>
              <a:t>경비</a:t>
            </a:r>
            <a:r>
              <a:rPr kumimoji="0" lang="en-US" altLang="ko-KR" sz="1200" dirty="0"/>
              <a:t>, </a:t>
            </a:r>
            <a:r>
              <a:rPr kumimoji="0" lang="ko-KR" altLang="en-US" sz="1200" dirty="0"/>
              <a:t>청소</a:t>
            </a:r>
            <a:r>
              <a:rPr kumimoji="0" lang="en-US" altLang="ko-KR" sz="1200" dirty="0"/>
              <a:t>, </a:t>
            </a:r>
            <a:r>
              <a:rPr kumimoji="0" lang="ko-KR" altLang="en-US" sz="1200" dirty="0"/>
              <a:t>잠재 </a:t>
            </a:r>
            <a:r>
              <a:rPr kumimoji="0" lang="en-US" altLang="ko-KR" sz="1200" dirty="0"/>
              <a:t>Risk </a:t>
            </a:r>
            <a:r>
              <a:rPr kumimoji="0" lang="ko-KR" altLang="en-US" sz="1200" dirty="0"/>
              <a:t>발굴 사전관리</a:t>
            </a:r>
            <a:r>
              <a:rPr kumimoji="0" lang="en-US" altLang="ko-KR" sz="1200" dirty="0"/>
              <a:t>)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kumimoji="0" lang="en-US" altLang="ko-KR" sz="1200" dirty="0"/>
              <a:t> </a:t>
            </a:r>
            <a:r>
              <a:rPr kumimoji="0" lang="ko-KR" altLang="en-US" sz="1200" b="1" dirty="0"/>
              <a:t>최적의 </a:t>
            </a:r>
            <a:r>
              <a:rPr kumimoji="0" lang="ko-KR" altLang="en-US" sz="1200" b="1" dirty="0" smtClean="0"/>
              <a:t>운영관리를 위한 건축적 요소  발굴 개선</a:t>
            </a:r>
            <a:endParaRPr kumimoji="0" lang="en-US" altLang="ko-KR" sz="1200" b="1" dirty="0"/>
          </a:p>
          <a:p>
            <a:pPr>
              <a:lnSpc>
                <a:spcPct val="150000"/>
              </a:lnSpc>
            </a:pPr>
            <a:endParaRPr kumimoji="0" lang="en-US" altLang="ko-KR" sz="1200" dirty="0"/>
          </a:p>
          <a:p>
            <a:pPr>
              <a:lnSpc>
                <a:spcPct val="150000"/>
              </a:lnSpc>
            </a:pPr>
            <a:endParaRPr kumimoji="0" lang="en-US" altLang="ko-KR" sz="1200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kumimoji="0" lang="en-US" altLang="ko-KR" sz="1200" dirty="0"/>
              <a:t> </a:t>
            </a:r>
            <a:r>
              <a:rPr kumimoji="0" lang="en-US" altLang="ko-KR" sz="1200" b="1" dirty="0"/>
              <a:t>Risk &amp; Weak Point </a:t>
            </a:r>
            <a:r>
              <a:rPr kumimoji="0" lang="ko-KR" altLang="en-US" sz="1200" b="1" dirty="0" smtClean="0"/>
              <a:t>사전 발굴 개선</a:t>
            </a:r>
            <a:endParaRPr kumimoji="0" lang="en-US" altLang="ko-KR" sz="1200" b="1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kumimoji="0" lang="en-US" altLang="ko-KR" sz="1200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kumimoji="0" lang="en-US" altLang="ko-KR" sz="1200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kumimoji="0" lang="en-US" altLang="ko-KR" sz="1200" dirty="0"/>
          </a:p>
          <a:p>
            <a:pPr>
              <a:lnSpc>
                <a:spcPct val="150000"/>
              </a:lnSpc>
            </a:pPr>
            <a:endParaRPr kumimoji="0" lang="en-US" altLang="ko-KR" sz="1200" dirty="0"/>
          </a:p>
          <a:p>
            <a:pPr>
              <a:lnSpc>
                <a:spcPct val="150000"/>
              </a:lnSpc>
            </a:pPr>
            <a:endParaRPr kumimoji="0" lang="en-US" altLang="ko-KR" sz="1200" dirty="0"/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849313" y="5097016"/>
            <a:ext cx="5243982" cy="74153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latinLnBrk="0">
              <a:buFont typeface="Arial" pitchFamily="34" charset="0"/>
              <a:buChar char="•"/>
              <a:defRPr/>
            </a:pPr>
            <a:r>
              <a:rPr kumimoji="0" lang="ko-KR" altLang="en-US" sz="1100" dirty="0" smtClean="0">
                <a:latin typeface="+mn-ea"/>
                <a:ea typeface="+mn-ea"/>
              </a:rPr>
              <a:t> </a:t>
            </a:r>
            <a:r>
              <a:rPr kumimoji="0" lang="ko-KR" altLang="en-US" sz="1100" dirty="0" smtClean="0">
                <a:latin typeface="맑은 고딕" pitchFamily="50" charset="-127"/>
                <a:ea typeface="맑은 고딕" pitchFamily="50" charset="-127"/>
              </a:rPr>
              <a:t>건물 </a:t>
            </a:r>
            <a:r>
              <a:rPr kumimoji="0" lang="ko-KR" altLang="en-US" sz="1100" dirty="0">
                <a:latin typeface="맑은 고딕" pitchFamily="50" charset="-127"/>
                <a:ea typeface="맑은 고딕" pitchFamily="50" charset="-127"/>
              </a:rPr>
              <a:t>및 단지 명소화로 지명도 </a:t>
            </a:r>
            <a:r>
              <a:rPr kumimoji="0" lang="ko-KR" altLang="en-US" sz="1100" dirty="0" smtClean="0">
                <a:latin typeface="맑은 고딕" pitchFamily="50" charset="-127"/>
                <a:ea typeface="맑은 고딕" pitchFamily="50" charset="-127"/>
              </a:rPr>
              <a:t>제고</a:t>
            </a:r>
            <a:endParaRPr kumimoji="0" lang="en-US" altLang="ko-KR" sz="11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 smtClean="0">
                <a:latin typeface="+mn-ea"/>
                <a:ea typeface="+mn-ea"/>
              </a:rPr>
              <a:t>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각 시설에 적합한 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Space Planning,  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동선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건축적 요소 발굴개선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0">
              <a:defRPr/>
            </a:pP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특히 편의시설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커뮤니티 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&amp;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스포츠시설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건물관리를 위한 서비스시설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en-US" altLang="ko-KR" sz="1100" dirty="0" smtClean="0">
              <a:latin typeface="+mn-ea"/>
              <a:ea typeface="+mn-ea"/>
            </a:endParaRPr>
          </a:p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latin typeface="+mn-ea"/>
                <a:ea typeface="+mn-ea"/>
              </a:rPr>
              <a:t> </a:t>
            </a:r>
            <a:r>
              <a:rPr kumimoji="0" lang="ko-KR" altLang="en-US" sz="1100" dirty="0" smtClean="0">
                <a:latin typeface="+mn-ea"/>
                <a:ea typeface="+mn-ea"/>
              </a:rPr>
              <a:t>각 면적의 적정성 및 효용가치   </a:t>
            </a:r>
            <a:r>
              <a:rPr kumimoji="0" lang="ko-KR" alt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ㆍ</a:t>
            </a:r>
            <a:r>
              <a:rPr kumimoji="0" lang="ko-KR" altLang="en-US" sz="1100" dirty="0" smtClean="0">
                <a:latin typeface="+mn-ea"/>
                <a:ea typeface="+mn-ea"/>
              </a:rPr>
              <a:t> 커뮤니티</a:t>
            </a:r>
            <a:r>
              <a:rPr kumimoji="0" lang="en-US" altLang="ko-KR" sz="1100" dirty="0" smtClean="0">
                <a:latin typeface="+mn-ea"/>
                <a:ea typeface="+mn-ea"/>
              </a:rPr>
              <a:t>/</a:t>
            </a:r>
            <a:r>
              <a:rPr kumimoji="0" lang="ko-KR" altLang="en-US" sz="1100" dirty="0" smtClean="0">
                <a:latin typeface="+mn-ea"/>
                <a:ea typeface="+mn-ea"/>
              </a:rPr>
              <a:t>스포츠시설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   </a:t>
            </a:r>
            <a:r>
              <a:rPr kumimoji="0" lang="ko-KR" alt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ㆍ편의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부대시설</a:t>
            </a:r>
            <a:endParaRPr kumimoji="0"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모서리가 둥근 직사각형 9"/>
          <p:cNvSpPr/>
          <p:nvPr/>
        </p:nvSpPr>
        <p:spPr bwMode="auto">
          <a:xfrm>
            <a:off x="764705" y="7040910"/>
            <a:ext cx="5400599" cy="36036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스포츠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커뮤니티 운영 </a:t>
            </a:r>
            <a:r>
              <a:rPr kumimoji="0" lang="ko-KR" alt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컨텐츠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&amp;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프로그램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헬스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연회장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게스트룸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클럽하우스 등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776289" y="7832923"/>
            <a:ext cx="5245000" cy="11525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화재발생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위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험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폭우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폭풍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폭설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위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험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정전사고 위험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감전사고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위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험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가스누출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위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험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97238" y="7977336"/>
            <a:ext cx="2519362" cy="938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누수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침수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폭발 위험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엘리베이터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고장위험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동결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동파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사전위험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차량충돌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접촉사고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위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험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추락 및 </a:t>
            </a:r>
            <a:r>
              <a:rPr kumimoji="0" lang="ko-KR" alt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낙하물</a:t>
            </a:r>
            <a:r>
              <a:rPr kumimoji="0"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위험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등</a:t>
            </a:r>
            <a:endParaRPr kumimoji="0"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4014" y="3440832"/>
            <a:ext cx="2519362" cy="60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Dead Space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최소화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동선의 효율성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운영프로그램 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&amp; </a:t>
            </a:r>
            <a:r>
              <a:rPr kumimoji="0" lang="ko-KR" alt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컨텐츠</a:t>
            </a:r>
            <a:endParaRPr kumimoji="0"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692696" y="992238"/>
            <a:ext cx="3168352" cy="360362"/>
          </a:xfrm>
          <a:prstGeom prst="flowChartAlternateProcess">
            <a:avLst/>
          </a:prstGeom>
          <a:solidFill>
            <a:srgbClr val="173559"/>
          </a:solidFill>
          <a:ln w="19050">
            <a:solidFill>
              <a:srgbClr val="C0C0C0"/>
            </a:solidFill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</p:spPr>
        <p:txBody>
          <a:bodyPr wrap="none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□</a:t>
            </a:r>
            <a:r>
              <a:rPr kumimoji="0" lang="ko-KR" altLang="en-US" sz="1400" b="1" kern="0" dirty="0" smtClean="0">
                <a:solidFill>
                  <a:schemeClr val="bg1"/>
                </a:solidFill>
                <a:latin typeface="+mj-ea"/>
                <a:ea typeface="+mj-ea"/>
              </a:rPr>
              <a:t> </a:t>
            </a:r>
            <a:r>
              <a:rPr kumimoji="0" lang="ko-KR" altLang="en-US" sz="1400" b="1" kern="0" dirty="0" smtClean="0">
                <a:solidFill>
                  <a:srgbClr val="FFFFFF"/>
                </a:solidFill>
                <a:latin typeface="+mj-ea"/>
                <a:ea typeface="+mj-ea"/>
              </a:rPr>
              <a:t> </a:t>
            </a:r>
            <a:r>
              <a:rPr kumimoji="0" lang="ko-KR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신축건물 </a:t>
            </a:r>
            <a:r>
              <a:rPr kumimoji="0" lang="ko-KR" altLang="en-US" sz="1400" b="1" dirty="0">
                <a:solidFill>
                  <a:schemeClr val="bg1"/>
                </a:solidFill>
                <a:latin typeface="+mj-ea"/>
                <a:ea typeface="+mj-ea"/>
              </a:rPr>
              <a:t>프로젝트 </a:t>
            </a:r>
            <a:r>
              <a:rPr kumimoji="0" lang="ko-KR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컨설팅 방법</a:t>
            </a:r>
            <a:r>
              <a:rPr kumimoji="0" lang="en-US" altLang="ko-KR" sz="1100" b="1" kern="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100" b="1" kern="0" baseline="30000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en-US" altLang="ko-KR" sz="1100" b="1" kern="0" baseline="30000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en-US" altLang="ko-KR" sz="1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9561512"/>
            <a:ext cx="4621213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16"/>
          <p:cNvSpPr>
            <a:spLocks noChangeArrowheads="1"/>
          </p:cNvSpPr>
          <p:nvPr/>
        </p:nvSpPr>
        <p:spPr bwMode="auto">
          <a:xfrm>
            <a:off x="432643" y="9330680"/>
            <a:ext cx="630872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4) </a:t>
            </a:r>
            <a:r>
              <a:rPr kumimoji="0" lang="ko-KR" altLang="ko-KR" sz="900" dirty="0" err="1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성낙원</a:t>
            </a:r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“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부동산시설관리론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”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교재 中  발췌</a:t>
            </a:r>
            <a:endParaRPr kumimoji="0" lang="en-US" altLang="ko-KR" sz="900" dirty="0" smtClean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Line 117"/>
          <p:cNvSpPr>
            <a:spLocks noChangeShapeType="1"/>
          </p:cNvSpPr>
          <p:nvPr/>
        </p:nvSpPr>
        <p:spPr bwMode="auto">
          <a:xfrm>
            <a:off x="476250" y="9261430"/>
            <a:ext cx="2952750" cy="0"/>
          </a:xfrm>
          <a:prstGeom prst="line">
            <a:avLst/>
          </a:prstGeom>
          <a:noFill/>
          <a:ln w="9525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011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모서리가 둥근 직사각형 17"/>
          <p:cNvSpPr/>
          <p:nvPr/>
        </p:nvSpPr>
        <p:spPr bwMode="auto">
          <a:xfrm>
            <a:off x="1412776" y="7221252"/>
            <a:ext cx="1224136" cy="32403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90000" tIns="46800" rIns="90000" bIns="46800" anchor="t"/>
          <a:lstStyle/>
          <a:p>
            <a:pPr algn="ctr" latinLnBrk="0">
              <a:defRPr/>
            </a:pPr>
            <a:r>
              <a:rPr kumimoji="0" lang="ko-KR" altLang="en-US" sz="1200" b="1" dirty="0" err="1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리스크발</a:t>
            </a:r>
            <a:r>
              <a:rPr kumimoji="0" lang="ko-KR" altLang="en-US" sz="1200" b="1" dirty="0" err="1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굴</a:t>
            </a:r>
            <a:r>
              <a:rPr kumimoji="0" lang="ko-KR" altLang="en-US" sz="12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제거</a:t>
            </a:r>
            <a:endParaRPr kumimoji="0" lang="ko-KR" altLang="en-US" sz="1200" b="1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5233" y="1341490"/>
            <a:ext cx="6226175" cy="303544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5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5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en-US" altLang="ko-KR" sz="105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5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05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  -&gt; </a:t>
            </a:r>
            <a:r>
              <a:rPr kumimoji="0" lang="ko-KR" altLang="en-US" sz="105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상가</a:t>
            </a:r>
            <a:r>
              <a:rPr kumimoji="0" lang="en-US" altLang="ko-KR" sz="105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05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오피스</a:t>
            </a:r>
            <a:r>
              <a:rPr kumimoji="0" lang="en-US" altLang="ko-KR" sz="105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05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호텔</a:t>
            </a:r>
            <a:r>
              <a:rPr kumimoji="0" lang="en-US" altLang="ko-KR" sz="105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05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병원</a:t>
            </a:r>
            <a:r>
              <a:rPr kumimoji="0" lang="en-US" altLang="ko-KR" sz="105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05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고급주거시설</a:t>
            </a:r>
            <a:r>
              <a:rPr kumimoji="0" lang="en-US" altLang="ko-KR" sz="105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05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스포츠시설 등</a:t>
            </a:r>
            <a:endParaRPr kumimoji="0" lang="en-US" altLang="ko-KR" sz="14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kumimoji="0"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해당 건물의 경쟁력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시설진단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경영분석 및 진단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kumimoji="0"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고질적인 시설문제점 진단분석 및 해결방안 제시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kumimoji="0"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비효율 요소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가치저해 요소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발굴 개선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kumimoji="0"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2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리모델링</a:t>
            </a:r>
            <a:r>
              <a:rPr kumimoji="0"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진단 및 </a:t>
            </a:r>
            <a:r>
              <a:rPr kumimoji="0" lang="ko-KR" altLang="en-US" sz="12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최적안</a:t>
            </a:r>
            <a:r>
              <a:rPr kumimoji="0"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제시</a:t>
            </a:r>
            <a:endParaRPr kumimoji="0" lang="en-US" altLang="ko-KR" sz="12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kumimoji="0"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건</a:t>
            </a:r>
            <a:r>
              <a:rPr kumimoji="0"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물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가치를 높이는 개선요소 발굴제시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모서리가 둥근 직사각형 2"/>
          <p:cNvSpPr/>
          <p:nvPr/>
        </p:nvSpPr>
        <p:spPr bwMode="auto">
          <a:xfrm>
            <a:off x="1064320" y="2720752"/>
            <a:ext cx="2148656" cy="6959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효율성</a:t>
            </a:r>
            <a:r>
              <a:rPr kumimoji="0"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기능성</a:t>
            </a:r>
            <a:r>
              <a:rPr kumimoji="0"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적합성 검증</a:t>
            </a:r>
            <a:endParaRPr kumimoji="0" lang="en-US" altLang="ko-KR" sz="1100" dirty="0">
              <a:solidFill>
                <a:prstClr val="black">
                  <a:lumMod val="75000"/>
                  <a:lumOff val="2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구조적인 문제점 해결</a:t>
            </a:r>
            <a:endParaRPr kumimoji="0" lang="en-US" altLang="ko-KR" sz="1100" dirty="0">
              <a:solidFill>
                <a:prstClr val="black">
                  <a:lumMod val="75000"/>
                  <a:lumOff val="2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잠재 </a:t>
            </a:r>
            <a:r>
              <a:rPr kumimoji="0"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Risk </a:t>
            </a:r>
            <a:r>
              <a:rPr kumimoji="0"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발굴</a:t>
            </a:r>
            <a:endParaRPr kumimoji="0" lang="en-US" altLang="ko-KR" sz="1100" dirty="0">
              <a:solidFill>
                <a:prstClr val="black">
                  <a:lumMod val="75000"/>
                  <a:lumOff val="2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0">
              <a:buFont typeface="Arial" pitchFamily="34" charset="0"/>
              <a:buChar char="•"/>
              <a:defRPr/>
            </a:pPr>
            <a:r>
              <a:rPr kumimoji="0"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맑은 고딕" pitchFamily="50" charset="-127"/>
                <a:ea typeface="맑은 고딕" pitchFamily="50" charset="-127"/>
              </a:rPr>
              <a:t>잔존가치 측정</a:t>
            </a:r>
          </a:p>
        </p:txBody>
      </p:sp>
      <p:sp>
        <p:nvSpPr>
          <p:cNvPr id="5" name="모서리가 둥근 직사각형 4"/>
          <p:cNvSpPr/>
          <p:nvPr/>
        </p:nvSpPr>
        <p:spPr bwMode="auto">
          <a:xfrm>
            <a:off x="1052736" y="7977336"/>
            <a:ext cx="1368152" cy="57606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90000" tIns="46800" rIns="90000" bIns="46800" anchor="ctr"/>
          <a:lstStyle/>
          <a:p>
            <a:pPr algn="ctr" latinLnBrk="0">
              <a:defRPr/>
            </a:pPr>
            <a:r>
              <a:rPr kumimoji="0" lang="ko-KR" altLang="en-US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건</a:t>
            </a:r>
            <a:r>
              <a:rPr kumimoji="0" lang="ko-KR" altLang="en-US" sz="14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물</a:t>
            </a:r>
            <a:r>
              <a:rPr kumimoji="0" lang="ko-KR" altLang="en-US" sz="1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자산가치</a:t>
            </a:r>
            <a:endParaRPr kumimoji="0" lang="en-US" altLang="ko-KR" sz="14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latinLnBrk="0">
              <a:defRPr/>
            </a:pPr>
            <a:r>
              <a:rPr kumimoji="0" lang="ko-KR" altLang="en-US" sz="14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개발 증대</a:t>
            </a:r>
          </a:p>
        </p:txBody>
      </p:sp>
      <p:sp>
        <p:nvSpPr>
          <p:cNvPr id="7" name="모서리가 둥근 직사각형 6"/>
          <p:cNvSpPr/>
          <p:nvPr/>
        </p:nvSpPr>
        <p:spPr bwMode="auto">
          <a:xfrm>
            <a:off x="1064568" y="5617622"/>
            <a:ext cx="1356320" cy="41549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90000" tIns="46800" rIns="90000" bIns="46800" anchor="t"/>
          <a:lstStyle/>
          <a:p>
            <a:pPr algn="ctr" latinLnBrk="0">
              <a:defRPr/>
            </a:pPr>
            <a:r>
              <a:rPr kumimoji="0" lang="ko-KR" altLang="en-US" sz="14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투자비 절감</a:t>
            </a:r>
          </a:p>
        </p:txBody>
      </p:sp>
      <p:sp>
        <p:nvSpPr>
          <p:cNvPr id="6" name="모서리가 둥근 직사각형 5"/>
          <p:cNvSpPr/>
          <p:nvPr/>
        </p:nvSpPr>
        <p:spPr bwMode="auto">
          <a:xfrm>
            <a:off x="1268760" y="6933220"/>
            <a:ext cx="1224136" cy="32403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90000" tIns="46800" rIns="90000" bIns="46800" anchor="t"/>
          <a:lstStyle/>
          <a:p>
            <a:pPr algn="ctr" latinLnBrk="0">
              <a:defRPr/>
            </a:pPr>
            <a:r>
              <a:rPr kumimoji="0" lang="ko-KR" altLang="en-US" sz="12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문제점 제거</a:t>
            </a:r>
            <a:endParaRPr kumimoji="0" lang="ko-KR" altLang="en-US" sz="1200" b="1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34" name="TextBox 7"/>
          <p:cNvSpPr txBox="1">
            <a:spLocks noChangeArrowheads="1"/>
          </p:cNvSpPr>
          <p:nvPr/>
        </p:nvSpPr>
        <p:spPr bwMode="auto">
          <a:xfrm>
            <a:off x="3081338" y="5457056"/>
            <a:ext cx="32999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latinLnBrk="0">
              <a:buFont typeface="Arial" charset="0"/>
              <a:buChar char="•"/>
            </a:pPr>
            <a:r>
              <a:rPr kumimoji="0" lang="en-US" altLang="ko-KR" sz="1200" dirty="0">
                <a:solidFill>
                  <a:prstClr val="black"/>
                </a:solidFill>
              </a:rPr>
              <a:t> </a:t>
            </a:r>
            <a:r>
              <a:rPr kumimoji="0" lang="ko-KR" altLang="en-US" sz="1200" dirty="0">
                <a:solidFill>
                  <a:prstClr val="black"/>
                </a:solidFill>
              </a:rPr>
              <a:t>사전검토에 의한 투자효율 최적화</a:t>
            </a:r>
            <a:endParaRPr kumimoji="0" lang="en-US" altLang="ko-KR" sz="1200" dirty="0">
              <a:solidFill>
                <a:prstClr val="black"/>
              </a:solidFill>
            </a:endParaRPr>
          </a:p>
          <a:p>
            <a:pPr latinLnBrk="0">
              <a:buFont typeface="Arial" charset="0"/>
              <a:buChar char="•"/>
            </a:pPr>
            <a:r>
              <a:rPr kumimoji="0" lang="en-US" altLang="ko-KR" sz="1200" dirty="0">
                <a:solidFill>
                  <a:prstClr val="black"/>
                </a:solidFill>
              </a:rPr>
              <a:t> </a:t>
            </a:r>
            <a:r>
              <a:rPr kumimoji="0" lang="ko-KR" altLang="en-US" sz="1200" dirty="0">
                <a:solidFill>
                  <a:prstClr val="black"/>
                </a:solidFill>
              </a:rPr>
              <a:t>낭비요소의 사전발굴 및 개선</a:t>
            </a:r>
            <a:endParaRPr kumimoji="0" lang="en-US" altLang="ko-KR" sz="1200" dirty="0">
              <a:solidFill>
                <a:prstClr val="black"/>
              </a:solidFill>
            </a:endParaRPr>
          </a:p>
          <a:p>
            <a:pPr latinLnBrk="0">
              <a:buFont typeface="Arial" charset="0"/>
              <a:buChar char="•"/>
            </a:pPr>
            <a:r>
              <a:rPr kumimoji="0" lang="en-US" altLang="ko-KR" sz="1200" dirty="0">
                <a:solidFill>
                  <a:prstClr val="black"/>
                </a:solidFill>
              </a:rPr>
              <a:t> </a:t>
            </a:r>
            <a:r>
              <a:rPr kumimoji="0" lang="ko-KR" altLang="en-US" sz="1200" dirty="0">
                <a:solidFill>
                  <a:prstClr val="black"/>
                </a:solidFill>
              </a:rPr>
              <a:t>관리측면의 설계 및 시공 </a:t>
            </a:r>
            <a:r>
              <a:rPr kumimoji="0" lang="ko-KR" altLang="en-US" sz="1200" dirty="0" smtClean="0">
                <a:solidFill>
                  <a:prstClr val="black"/>
                </a:solidFill>
              </a:rPr>
              <a:t>검토반영</a:t>
            </a:r>
            <a:endParaRPr kumimoji="0" lang="en-US" altLang="ko-KR" sz="1200" dirty="0" smtClean="0">
              <a:solidFill>
                <a:prstClr val="black"/>
              </a:solidFill>
            </a:endParaRPr>
          </a:p>
          <a:p>
            <a:pPr latinLnBrk="0">
              <a:buFont typeface="Arial" charset="0"/>
              <a:buChar char="•"/>
            </a:pPr>
            <a:r>
              <a:rPr kumimoji="0" lang="ko-KR" altLang="en-US" sz="1200" dirty="0" smtClean="0">
                <a:solidFill>
                  <a:prstClr val="black"/>
                </a:solidFill>
              </a:rPr>
              <a:t> 면적효율의 극대화 </a:t>
            </a:r>
            <a:r>
              <a:rPr kumimoji="0" lang="en-US" altLang="ko-KR" sz="1200" dirty="0" smtClean="0">
                <a:solidFill>
                  <a:prstClr val="black"/>
                </a:solidFill>
              </a:rPr>
              <a:t>/ Dead </a:t>
            </a:r>
            <a:r>
              <a:rPr kumimoji="0" lang="en-US" altLang="ko-KR" sz="1200" dirty="0">
                <a:solidFill>
                  <a:prstClr val="black"/>
                </a:solidFill>
              </a:rPr>
              <a:t>Space </a:t>
            </a:r>
            <a:r>
              <a:rPr kumimoji="0" lang="ko-KR" altLang="en-US" sz="1200" dirty="0" smtClean="0">
                <a:solidFill>
                  <a:prstClr val="black"/>
                </a:solidFill>
              </a:rPr>
              <a:t>검토제거</a:t>
            </a:r>
            <a:endParaRPr kumimoji="0" lang="ko-KR" altLang="en-US" sz="1200" dirty="0">
              <a:solidFill>
                <a:prstClr val="black"/>
              </a:solidFill>
            </a:endParaRPr>
          </a:p>
        </p:txBody>
      </p:sp>
      <p:sp>
        <p:nvSpPr>
          <p:cNvPr id="5135" name="TextBox 8"/>
          <p:cNvSpPr txBox="1">
            <a:spLocks noChangeArrowheads="1"/>
          </p:cNvSpPr>
          <p:nvPr/>
        </p:nvSpPr>
        <p:spPr bwMode="auto">
          <a:xfrm>
            <a:off x="3068638" y="6559823"/>
            <a:ext cx="35290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latinLnBrk="0">
              <a:buFont typeface="Arial" charset="0"/>
              <a:buChar char="•"/>
            </a:pPr>
            <a:r>
              <a:rPr kumimoji="0" lang="en-US" altLang="ko-KR" sz="1200" dirty="0">
                <a:solidFill>
                  <a:prstClr val="black"/>
                </a:solidFill>
              </a:rPr>
              <a:t> </a:t>
            </a:r>
            <a:r>
              <a:rPr kumimoji="0" lang="ko-KR" altLang="en-US" sz="1200" dirty="0" smtClean="0">
                <a:solidFill>
                  <a:prstClr val="black"/>
                </a:solidFill>
              </a:rPr>
              <a:t>최적화로 </a:t>
            </a:r>
            <a:r>
              <a:rPr kumimoji="0" lang="en-US" altLang="ko-KR" sz="1200" dirty="0">
                <a:solidFill>
                  <a:prstClr val="black"/>
                </a:solidFill>
              </a:rPr>
              <a:t>Running Cost </a:t>
            </a:r>
            <a:r>
              <a:rPr kumimoji="0" lang="ko-KR" altLang="en-US" sz="1200" dirty="0" smtClean="0">
                <a:solidFill>
                  <a:prstClr val="black"/>
                </a:solidFill>
              </a:rPr>
              <a:t>절감</a:t>
            </a:r>
            <a:endParaRPr kumimoji="0" lang="en-US" altLang="ko-KR" sz="1200" dirty="0" smtClean="0">
              <a:solidFill>
                <a:prstClr val="black"/>
              </a:solidFill>
            </a:endParaRPr>
          </a:p>
          <a:p>
            <a:pPr latinLnBrk="0"/>
            <a:r>
              <a:rPr kumimoji="0" lang="en-US" altLang="ko-KR" sz="1000" dirty="0">
                <a:solidFill>
                  <a:prstClr val="black"/>
                </a:solidFill>
              </a:rPr>
              <a:t> </a:t>
            </a:r>
            <a:r>
              <a:rPr kumimoji="0" lang="en-US" altLang="ko-KR" sz="1000" dirty="0" smtClean="0">
                <a:solidFill>
                  <a:prstClr val="black"/>
                </a:solidFill>
              </a:rPr>
              <a:t> - </a:t>
            </a:r>
            <a:r>
              <a:rPr kumimoji="0" lang="ko-KR" altLang="en-US" sz="1000" dirty="0" smtClean="0">
                <a:solidFill>
                  <a:prstClr val="black"/>
                </a:solidFill>
              </a:rPr>
              <a:t>관리인건비</a:t>
            </a:r>
            <a:r>
              <a:rPr kumimoji="0" lang="en-US" altLang="ko-KR" sz="1000" dirty="0">
                <a:solidFill>
                  <a:prstClr val="black"/>
                </a:solidFill>
              </a:rPr>
              <a:t>, </a:t>
            </a:r>
            <a:r>
              <a:rPr kumimoji="0" lang="ko-KR" altLang="en-US" sz="1000" dirty="0" err="1">
                <a:solidFill>
                  <a:prstClr val="black"/>
                </a:solidFill>
              </a:rPr>
              <a:t>에너지비</a:t>
            </a:r>
            <a:r>
              <a:rPr kumimoji="0" lang="en-US" altLang="ko-KR" sz="1000" dirty="0">
                <a:solidFill>
                  <a:prstClr val="black"/>
                </a:solidFill>
              </a:rPr>
              <a:t>, </a:t>
            </a:r>
            <a:r>
              <a:rPr kumimoji="0" lang="ko-KR" altLang="en-US" sz="1000" dirty="0" smtClean="0">
                <a:solidFill>
                  <a:prstClr val="black"/>
                </a:solidFill>
              </a:rPr>
              <a:t>수선유지비 등</a:t>
            </a:r>
            <a:endParaRPr kumimoji="0" lang="en-US" altLang="ko-KR" sz="1000" dirty="0">
              <a:solidFill>
                <a:prstClr val="black"/>
              </a:solidFill>
            </a:endParaRPr>
          </a:p>
          <a:p>
            <a:pPr latinLnBrk="0">
              <a:buFont typeface="Arial" charset="0"/>
              <a:buChar char="•"/>
            </a:pPr>
            <a:r>
              <a:rPr kumimoji="0" lang="en-US" altLang="ko-KR" sz="1200" dirty="0">
                <a:solidFill>
                  <a:prstClr val="black"/>
                </a:solidFill>
              </a:rPr>
              <a:t> </a:t>
            </a:r>
            <a:r>
              <a:rPr kumimoji="0" lang="ko-KR" altLang="en-US" sz="1200" dirty="0">
                <a:solidFill>
                  <a:prstClr val="black"/>
                </a:solidFill>
              </a:rPr>
              <a:t>설계 개선에 의한 </a:t>
            </a:r>
            <a:r>
              <a:rPr kumimoji="0" lang="en-US" altLang="ko-KR" sz="1200" dirty="0">
                <a:solidFill>
                  <a:prstClr val="black"/>
                </a:solidFill>
              </a:rPr>
              <a:t>Cost </a:t>
            </a:r>
            <a:r>
              <a:rPr kumimoji="0" lang="ko-KR" altLang="en-US" sz="1200" dirty="0" smtClean="0">
                <a:solidFill>
                  <a:prstClr val="black"/>
                </a:solidFill>
              </a:rPr>
              <a:t>절감</a:t>
            </a:r>
            <a:endParaRPr kumimoji="0" lang="en-US" altLang="ko-KR" sz="1200" dirty="0" smtClean="0">
              <a:solidFill>
                <a:prstClr val="black"/>
              </a:solidFill>
            </a:endParaRPr>
          </a:p>
          <a:p>
            <a:pPr latinLnBrk="0"/>
            <a:r>
              <a:rPr kumimoji="0" lang="en-US" altLang="ko-KR" sz="1000" dirty="0">
                <a:solidFill>
                  <a:prstClr val="black"/>
                </a:solidFill>
              </a:rPr>
              <a:t> </a:t>
            </a:r>
            <a:r>
              <a:rPr kumimoji="0" lang="en-US" altLang="ko-KR" sz="1000" dirty="0" smtClean="0">
                <a:solidFill>
                  <a:prstClr val="black"/>
                </a:solidFill>
              </a:rPr>
              <a:t> - Value</a:t>
            </a:r>
            <a:r>
              <a:rPr kumimoji="0" lang="ko-KR" altLang="en-US" sz="1000" dirty="0" smtClean="0">
                <a:solidFill>
                  <a:prstClr val="black"/>
                </a:solidFill>
              </a:rPr>
              <a:t> </a:t>
            </a:r>
            <a:r>
              <a:rPr kumimoji="0" lang="en-US" altLang="ko-KR" sz="1000" dirty="0" smtClean="0">
                <a:solidFill>
                  <a:prstClr val="black"/>
                </a:solidFill>
              </a:rPr>
              <a:t>Design</a:t>
            </a:r>
            <a:r>
              <a:rPr kumimoji="0" lang="en-US" altLang="ko-KR" sz="1000" dirty="0">
                <a:solidFill>
                  <a:prstClr val="black"/>
                </a:solidFill>
              </a:rPr>
              <a:t> </a:t>
            </a:r>
            <a:r>
              <a:rPr kumimoji="0" lang="en-US" altLang="ko-KR" sz="1000" dirty="0" smtClean="0">
                <a:solidFill>
                  <a:prstClr val="black"/>
                </a:solidFill>
              </a:rPr>
              <a:t>/ L.C.C </a:t>
            </a:r>
            <a:r>
              <a:rPr kumimoji="0" lang="ko-KR" altLang="en-US" sz="1000" dirty="0" smtClean="0">
                <a:solidFill>
                  <a:prstClr val="black"/>
                </a:solidFill>
              </a:rPr>
              <a:t>기법에</a:t>
            </a:r>
            <a:r>
              <a:rPr kumimoji="0" lang="en-US" altLang="ko-KR" sz="1000" dirty="0" smtClean="0">
                <a:solidFill>
                  <a:prstClr val="black"/>
                </a:solidFill>
              </a:rPr>
              <a:t> </a:t>
            </a:r>
            <a:r>
              <a:rPr kumimoji="0" lang="ko-KR" altLang="en-US" sz="1000" dirty="0" smtClean="0">
                <a:solidFill>
                  <a:prstClr val="black"/>
                </a:solidFill>
              </a:rPr>
              <a:t>의한 장기비용 절감</a:t>
            </a:r>
            <a:endParaRPr kumimoji="0" lang="ko-KR" altLang="en-US" sz="1000" dirty="0">
              <a:solidFill>
                <a:prstClr val="black"/>
              </a:solidFill>
            </a:endParaRPr>
          </a:p>
        </p:txBody>
      </p:sp>
      <p:sp>
        <p:nvSpPr>
          <p:cNvPr id="5136" name="TextBox 9"/>
          <p:cNvSpPr txBox="1">
            <a:spLocks noChangeArrowheads="1"/>
          </p:cNvSpPr>
          <p:nvPr/>
        </p:nvSpPr>
        <p:spPr bwMode="auto">
          <a:xfrm>
            <a:off x="3068638" y="7907288"/>
            <a:ext cx="35290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latinLnBrk="0">
              <a:buFont typeface="Arial" charset="0"/>
              <a:buChar char="•"/>
            </a:pPr>
            <a:r>
              <a:rPr kumimoji="0" lang="en-US" altLang="ko-KR" sz="1200" dirty="0">
                <a:solidFill>
                  <a:prstClr val="black"/>
                </a:solidFill>
              </a:rPr>
              <a:t> </a:t>
            </a:r>
            <a:r>
              <a:rPr kumimoji="0" lang="ko-KR" altLang="en-US" sz="1200" dirty="0">
                <a:solidFill>
                  <a:prstClr val="black"/>
                </a:solidFill>
              </a:rPr>
              <a:t>쾌적하고 차별화 된 환경구성</a:t>
            </a:r>
            <a:endParaRPr kumimoji="0" lang="en-US" altLang="ko-KR" sz="1200" dirty="0">
              <a:solidFill>
                <a:prstClr val="black"/>
              </a:solidFill>
            </a:endParaRPr>
          </a:p>
          <a:p>
            <a:pPr latinLnBrk="0">
              <a:buFont typeface="Arial" charset="0"/>
              <a:buChar char="•"/>
            </a:pPr>
            <a:r>
              <a:rPr kumimoji="0" lang="en-US" altLang="ko-KR" sz="1200" dirty="0">
                <a:solidFill>
                  <a:prstClr val="black"/>
                </a:solidFill>
              </a:rPr>
              <a:t> </a:t>
            </a:r>
            <a:r>
              <a:rPr kumimoji="0" lang="ko-KR" altLang="en-US" sz="1200" dirty="0">
                <a:solidFill>
                  <a:prstClr val="black"/>
                </a:solidFill>
              </a:rPr>
              <a:t>완벽한 </a:t>
            </a:r>
            <a:r>
              <a:rPr kumimoji="0" lang="en-US" altLang="ko-KR" sz="1200" dirty="0">
                <a:solidFill>
                  <a:prstClr val="black"/>
                </a:solidFill>
              </a:rPr>
              <a:t>Security &amp; Privacy </a:t>
            </a:r>
            <a:r>
              <a:rPr kumimoji="0" lang="ko-KR" altLang="en-US" sz="1200" dirty="0">
                <a:solidFill>
                  <a:prstClr val="black"/>
                </a:solidFill>
              </a:rPr>
              <a:t>보호</a:t>
            </a:r>
            <a:endParaRPr kumimoji="0" lang="en-US" altLang="ko-KR" sz="1200" dirty="0">
              <a:solidFill>
                <a:prstClr val="black"/>
              </a:solidFill>
            </a:endParaRPr>
          </a:p>
          <a:p>
            <a:pPr latinLnBrk="0">
              <a:buFont typeface="Arial" charset="0"/>
              <a:buChar char="•"/>
            </a:pPr>
            <a:r>
              <a:rPr kumimoji="0" lang="en-US" altLang="ko-KR" sz="1200" dirty="0">
                <a:solidFill>
                  <a:prstClr val="black"/>
                </a:solidFill>
              </a:rPr>
              <a:t> </a:t>
            </a:r>
            <a:r>
              <a:rPr kumimoji="0" lang="ko-KR" altLang="en-US" sz="1200" dirty="0" smtClean="0">
                <a:solidFill>
                  <a:prstClr val="black"/>
                </a:solidFill>
              </a:rPr>
              <a:t>편의성 </a:t>
            </a:r>
            <a:r>
              <a:rPr kumimoji="0" lang="en-US" altLang="ko-KR" sz="1200" dirty="0" smtClean="0">
                <a:solidFill>
                  <a:prstClr val="black"/>
                </a:solidFill>
              </a:rPr>
              <a:t>/ </a:t>
            </a:r>
            <a:r>
              <a:rPr kumimoji="0" lang="ko-KR" altLang="en-US" sz="1200" dirty="0" smtClean="0">
                <a:solidFill>
                  <a:prstClr val="black"/>
                </a:solidFill>
              </a:rPr>
              <a:t>운영서비스 </a:t>
            </a:r>
            <a:r>
              <a:rPr kumimoji="0" lang="ko-KR" altLang="en-US" sz="1200" dirty="0">
                <a:solidFill>
                  <a:prstClr val="black"/>
                </a:solidFill>
              </a:rPr>
              <a:t>차별화</a:t>
            </a:r>
          </a:p>
        </p:txBody>
      </p:sp>
      <p:sp>
        <p:nvSpPr>
          <p:cNvPr id="13" name="아래쪽 화살표 12"/>
          <p:cNvSpPr/>
          <p:nvPr/>
        </p:nvSpPr>
        <p:spPr bwMode="auto">
          <a:xfrm>
            <a:off x="1651767" y="6176839"/>
            <a:ext cx="190268" cy="288329"/>
          </a:xfrm>
          <a:prstGeom prst="downArrow">
            <a:avLst>
              <a:gd name="adj1" fmla="val 59229"/>
              <a:gd name="adj2" fmla="val 51846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latinLnBrk="0">
              <a:defRPr/>
            </a:pPr>
            <a:endParaRPr kumimoji="0" lang="ko-KR" altLang="en-US" sz="2000">
              <a:solidFill>
                <a:prstClr val="black"/>
              </a:solidFill>
              <a:latin typeface="Arial" charset="0"/>
              <a:ea typeface="맑은 고딕"/>
            </a:endParaRPr>
          </a:p>
        </p:txBody>
      </p:sp>
      <p:pic>
        <p:nvPicPr>
          <p:cNvPr id="12" name="Picture 8" descr="中目黒GTタワ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195" y="2216696"/>
            <a:ext cx="1058109" cy="192053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908721" y="4880992"/>
            <a:ext cx="2808311" cy="319020"/>
          </a:xfrm>
          <a:prstGeom prst="flowChartAlternateProcess">
            <a:avLst/>
          </a:prstGeom>
          <a:solidFill>
            <a:srgbClr val="173559"/>
          </a:solidFill>
          <a:ln w="19050">
            <a:solidFill>
              <a:srgbClr val="C0C0C0"/>
            </a:solidFill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</p:spPr>
        <p:txBody>
          <a:bodyPr wrap="none" anchor="b"/>
          <a:lstStyle/>
          <a:p>
            <a:pPr lvl="0"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prstClr val="white"/>
                </a:solidFill>
                <a:latin typeface="맑은 고딕"/>
                <a:ea typeface="맑은 고딕"/>
              </a:rPr>
              <a:t>□</a:t>
            </a:r>
            <a:r>
              <a:rPr kumimoji="0" lang="ko-KR" altLang="en-US" sz="14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시설관리측면의 컨설팅 효과</a:t>
            </a:r>
            <a:r>
              <a:rPr kumimoji="0" lang="en-US" altLang="ko-KR" sz="1100" b="1" kern="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100" b="1" kern="0" baseline="30000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en-US" altLang="ko-KR" sz="1100" b="1" kern="0" baseline="30000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en-US" altLang="ko-KR" sz="1400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836712" y="1280592"/>
            <a:ext cx="3151608" cy="330130"/>
          </a:xfrm>
          <a:prstGeom prst="flowChartAlternateProcess">
            <a:avLst/>
          </a:prstGeom>
          <a:solidFill>
            <a:srgbClr val="173559"/>
          </a:solidFill>
          <a:ln w="19050">
            <a:solidFill>
              <a:srgbClr val="C0C0C0"/>
            </a:solidFill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</p:spPr>
        <p:txBody>
          <a:bodyPr wrap="none" anchor="b"/>
          <a:lstStyle/>
          <a:p>
            <a:pPr lvl="0"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prstClr val="white"/>
                </a:solidFill>
                <a:latin typeface="맑은 고딕"/>
                <a:ea typeface="맑은 고딕"/>
              </a:rPr>
              <a:t>□</a:t>
            </a:r>
            <a:r>
              <a:rPr kumimoji="0" lang="ko-KR" altLang="en-US" sz="14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기존건물 </a:t>
            </a:r>
            <a:r>
              <a:rPr kumimoji="0" lang="ko-KR" altLang="en-US" sz="14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프로젝트 </a:t>
            </a:r>
            <a:r>
              <a:rPr kumimoji="0" lang="ko-KR" altLang="en-US" sz="14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컨설팅 방법</a:t>
            </a:r>
            <a:r>
              <a:rPr kumimoji="0" lang="en-US" altLang="ko-KR" sz="1100" b="1" kern="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100" b="1" kern="0" baseline="30000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5)</a:t>
            </a:r>
            <a:endParaRPr kumimoji="0" lang="en-US" altLang="ko-KR" sz="1400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17" name="아래쪽 화살표 16"/>
          <p:cNvSpPr/>
          <p:nvPr/>
        </p:nvSpPr>
        <p:spPr bwMode="auto">
          <a:xfrm>
            <a:off x="1654556" y="7616999"/>
            <a:ext cx="190268" cy="288329"/>
          </a:xfrm>
          <a:prstGeom prst="downArrow">
            <a:avLst>
              <a:gd name="adj1" fmla="val 59229"/>
              <a:gd name="adj2" fmla="val 51846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latinLnBrk="0">
              <a:defRPr/>
            </a:pPr>
            <a:endParaRPr kumimoji="0" lang="ko-KR" altLang="en-US" sz="2000">
              <a:solidFill>
                <a:prstClr val="black"/>
              </a:solidFill>
              <a:latin typeface="Arial" charset="0"/>
              <a:ea typeface="맑은 고딕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9617769"/>
            <a:ext cx="4621213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모서리가 둥근 직사각형 15"/>
          <p:cNvSpPr/>
          <p:nvPr/>
        </p:nvSpPr>
        <p:spPr bwMode="auto">
          <a:xfrm>
            <a:off x="1052736" y="6573180"/>
            <a:ext cx="1368152" cy="39604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90000" tIns="46800" rIns="90000" bIns="46800" anchor="t"/>
          <a:lstStyle/>
          <a:p>
            <a:pPr algn="ctr" latinLnBrk="0">
              <a:defRPr/>
            </a:pPr>
            <a:r>
              <a:rPr kumimoji="0" lang="ko-KR" altLang="en-US" sz="14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관리비 절감</a:t>
            </a:r>
          </a:p>
        </p:txBody>
      </p:sp>
      <p:sp>
        <p:nvSpPr>
          <p:cNvPr id="19" name="Rectangle 116"/>
          <p:cNvSpPr>
            <a:spLocks noChangeArrowheads="1"/>
          </p:cNvSpPr>
          <p:nvPr/>
        </p:nvSpPr>
        <p:spPr bwMode="auto">
          <a:xfrm>
            <a:off x="432643" y="9129464"/>
            <a:ext cx="6308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5) </a:t>
            </a:r>
            <a:r>
              <a:rPr kumimoji="0" lang="ko-KR" altLang="ko-KR" sz="900" dirty="0" err="1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성낙원</a:t>
            </a:r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“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부동산시설관리론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”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교재 中  발췌</a:t>
            </a:r>
            <a:endParaRPr kumimoji="0" lang="en-US" altLang="ko-KR" sz="900" dirty="0" smtClean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 </a:t>
            </a:r>
            <a:r>
              <a:rPr kumimoji="0" lang="ko-KR" altLang="ko-KR" sz="900" dirty="0" err="1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성낙원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“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부동산시설관리론’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”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교재 </a:t>
            </a:r>
            <a:r>
              <a:rPr kumimoji="0" lang="ko-KR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中  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발췌</a:t>
            </a:r>
            <a:endParaRPr kumimoji="0" lang="en-US" altLang="ko-KR" sz="90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Line 117"/>
          <p:cNvSpPr>
            <a:spLocks noChangeShapeType="1"/>
          </p:cNvSpPr>
          <p:nvPr/>
        </p:nvSpPr>
        <p:spPr bwMode="auto">
          <a:xfrm>
            <a:off x="476250" y="9129464"/>
            <a:ext cx="2952750" cy="0"/>
          </a:xfrm>
          <a:prstGeom prst="line">
            <a:avLst/>
          </a:prstGeom>
          <a:noFill/>
          <a:ln w="9525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165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88950" y="1105649"/>
            <a:ext cx="6252418" cy="2593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sz="1200" b="1" dirty="0" smtClean="0">
              <a:solidFill>
                <a:srgbClr val="003366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kumimoji="0" lang="ko-KR" altLang="en-US" sz="1200" b="1" dirty="0">
              <a:solidFill>
                <a:srgbClr val="003366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algn="dist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호텔</a:t>
            </a:r>
            <a:r>
              <a:rPr kumimoji="0" lang="en-US" altLang="ko-KR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병원</a:t>
            </a:r>
            <a:r>
              <a:rPr kumimoji="0" lang="en-US" altLang="ko-KR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초고층</a:t>
            </a:r>
            <a:r>
              <a:rPr kumimoji="0" lang="en-US" altLang="ko-KR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대형건물</a:t>
            </a:r>
            <a:r>
              <a:rPr kumimoji="0" lang="en-US" altLang="ko-KR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고급주거시설</a:t>
            </a:r>
            <a:r>
              <a:rPr kumimoji="0" lang="en-US" altLang="ko-KR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연구소</a:t>
            </a:r>
            <a:r>
              <a:rPr kumimoji="0" lang="en-US" altLang="ko-KR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등</a:t>
            </a:r>
            <a:r>
              <a:rPr kumimoji="0" lang="en-US" altLang="ko-KR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kumimoji="0" lang="en-US" altLang="ko-KR" sz="1100" b="1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60</a:t>
            </a:r>
            <a:r>
              <a:rPr kumimoji="0" lang="ko-KR" altLang="en-US" sz="1100" b="1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개 대형 신축프로젝트 컨설팅 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수행</a:t>
            </a:r>
            <a:endParaRPr kumimoji="0" lang="en-US" altLang="ko-KR" sz="1100" b="1" dirty="0" smtClean="0">
              <a:solidFill>
                <a:srgbClr val="4D4D4D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경험을 가진 국내 유일의 컨설팅전문가</a:t>
            </a:r>
            <a:r>
              <a:rPr kumimoji="0" lang="en-US" altLang="ko-KR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(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박사</a:t>
            </a:r>
            <a:r>
              <a:rPr kumimoji="0" lang="en-US" altLang="ko-KR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)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에 의한</a:t>
            </a:r>
            <a:r>
              <a:rPr kumimoji="0" lang="en-US" altLang="ko-KR" sz="1100" b="1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전문적이고 </a:t>
            </a:r>
            <a:r>
              <a:rPr kumimoji="0" lang="ko-KR" altLang="en-US" sz="1100" b="1" dirty="0" err="1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성과있는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컨설팅업무수행</a:t>
            </a:r>
            <a:r>
              <a:rPr kumimoji="0" lang="en-US" altLang="ko-KR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.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▷ </a:t>
            </a:r>
            <a:r>
              <a:rPr kumimoji="0" lang="ko-KR" altLang="en-US" sz="11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기획 </a:t>
            </a:r>
            <a:r>
              <a:rPr kumimoji="0" lang="en-US" altLang="ko-KR" sz="11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· </a:t>
            </a:r>
            <a:r>
              <a:rPr kumimoji="0" lang="ko-KR" altLang="en-US" sz="11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설계단계의 설계검토 </a:t>
            </a:r>
            <a:r>
              <a:rPr kumimoji="0" lang="ko-KR" altLang="en-US" sz="11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컨설팅     </a:t>
            </a:r>
            <a:endParaRPr kumimoji="0" lang="ko-KR" altLang="en-US" sz="11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kumimoji="0" lang="ko-KR" altLang="en-US" sz="11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▷ </a:t>
            </a:r>
            <a:r>
              <a:rPr kumimoji="0" lang="en-US" altLang="ko-KR" sz="11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Space Planning </a:t>
            </a:r>
            <a:r>
              <a:rPr kumimoji="0" lang="en-US" altLang="ko-KR" sz="11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/</a:t>
            </a:r>
            <a:r>
              <a:rPr kumimoji="0" lang="ko-KR" altLang="en-US" sz="11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동선구성</a:t>
            </a:r>
            <a:r>
              <a:rPr kumimoji="0" lang="en-US" altLang="ko-KR" sz="11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/</a:t>
            </a:r>
            <a:r>
              <a:rPr kumimoji="0" lang="ko-KR" altLang="en-US" sz="11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장비</a:t>
            </a:r>
            <a:r>
              <a:rPr kumimoji="0" lang="en-US" altLang="ko-KR" sz="11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</a:t>
            </a:r>
            <a:r>
              <a:rPr kumimoji="0" lang="ko-KR" altLang="en-US" sz="11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기구 배치</a:t>
            </a:r>
            <a:endParaRPr kumimoji="0" lang="en-US" altLang="ko-KR" sz="11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▷ </a:t>
            </a:r>
            <a:r>
              <a:rPr kumimoji="0" lang="ko-KR" altLang="en-US" sz="11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운영단계의 관리운영 최적화 </a:t>
            </a:r>
            <a:r>
              <a:rPr kumimoji="0" lang="ko-KR" altLang="en-US" sz="11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컨설팅</a:t>
            </a:r>
            <a:endParaRPr kumimoji="0" lang="en-US" altLang="ko-KR" sz="11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fontAlgn="auto">
              <a:spcBef>
                <a:spcPts val="30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algn="dist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kumimoji="0" lang="ko-KR" altLang="en-US" sz="1100" b="1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 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신축프로젝트</a:t>
            </a:r>
            <a:r>
              <a:rPr kumimoji="0" lang="ko-KR" altLang="ko-KR" sz="1100" b="1" dirty="0" smtClean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에 </a:t>
            </a:r>
            <a:r>
              <a:rPr kumimoji="0" lang="ko-KR" altLang="ko-KR" sz="1100" b="1" dirty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있어서 </a:t>
            </a:r>
            <a:r>
              <a:rPr kumimoji="0" lang="ko-KR" altLang="en-US" sz="1100" b="1" dirty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자산가치를 높이기 위해서는 스포츠시설의</a:t>
            </a:r>
            <a:r>
              <a:rPr kumimoji="0" lang="ko-KR" altLang="ko-KR" sz="1100" b="1" dirty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종류 및 면적, </a:t>
            </a:r>
            <a:endParaRPr kumimoji="0" lang="en-US" altLang="ko-KR" sz="1100" b="1" dirty="0">
              <a:solidFill>
                <a:srgbClr val="1C1C1C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kumimoji="0" lang="ko-KR" altLang="ko-KR" sz="1100" b="1" dirty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디자인을 </a:t>
            </a:r>
            <a:r>
              <a:rPr kumimoji="0" lang="ko-KR" altLang="en-US" sz="1100" b="1" dirty="0" smtClean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입주자 </a:t>
            </a:r>
            <a:r>
              <a:rPr kumimoji="0" lang="en-US" altLang="ko-KR" sz="1100" b="1" dirty="0" smtClean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Needs</a:t>
            </a:r>
            <a:r>
              <a:rPr kumimoji="0" lang="ko-KR" altLang="en-US" sz="1100" b="1" dirty="0" smtClean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와 </a:t>
            </a:r>
            <a:r>
              <a:rPr kumimoji="0" lang="ko-KR" altLang="ko-KR" sz="1100" b="1" dirty="0" smtClean="0">
                <a:solidFill>
                  <a:srgbClr val="006699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스포츠시설의 </a:t>
            </a:r>
            <a:r>
              <a:rPr kumimoji="0" lang="ko-KR" altLang="en-US" sz="1100" b="1" dirty="0" smtClean="0">
                <a:solidFill>
                  <a:srgbClr val="006699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고객 </a:t>
            </a:r>
            <a:r>
              <a:rPr kumimoji="0" lang="ko-KR" altLang="ko-KR" sz="1100" b="1" dirty="0" smtClean="0">
                <a:solidFill>
                  <a:srgbClr val="006699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핵심수요</a:t>
            </a:r>
            <a:r>
              <a:rPr kumimoji="0" lang="ko-KR" altLang="en-US" sz="1100" b="1" dirty="0" smtClean="0">
                <a:solidFill>
                  <a:srgbClr val="006699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에 맞추어</a:t>
            </a:r>
            <a:r>
              <a:rPr kumimoji="0" lang="ko-KR" altLang="en-US" sz="1100" b="1" dirty="0" smtClean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kumimoji="0" lang="ko-KR" altLang="en-US" sz="1100" b="1" dirty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차별화하는 </a:t>
            </a:r>
            <a:r>
              <a:rPr kumimoji="0" lang="ko-KR" altLang="en-US" sz="1100" b="1" dirty="0" smtClean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것으로 입주 후의 </a:t>
            </a:r>
            <a:r>
              <a:rPr kumimoji="0" lang="ko-KR" altLang="en-US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부동산 가치측면에서 통찰하여 </a:t>
            </a:r>
            <a:r>
              <a:rPr kumimoji="0" lang="ko-KR" altLang="en-US" sz="1100" b="1" dirty="0" err="1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검토ㆍ반영함</a:t>
            </a:r>
            <a:r>
              <a:rPr kumimoji="0" lang="en-US" altLang="ko-KR" sz="1100" b="1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.</a:t>
            </a:r>
            <a:endParaRPr kumimoji="0" lang="en-US" altLang="ko-KR" sz="1100" b="1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graphicFrame>
        <p:nvGraphicFramePr>
          <p:cNvPr id="3" name="Group 56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01261564"/>
              </p:ext>
            </p:extLst>
          </p:nvPr>
        </p:nvGraphicFramePr>
        <p:xfrm>
          <a:off x="620713" y="4448250"/>
          <a:ext cx="5976937" cy="4229099"/>
        </p:xfrm>
        <a:graphic>
          <a:graphicData uri="http://schemas.openxmlformats.org/drawingml/2006/table">
            <a:tbl>
              <a:tblPr/>
              <a:tblGrid>
                <a:gridCol w="311073"/>
                <a:gridCol w="436044"/>
                <a:gridCol w="971252"/>
                <a:gridCol w="896541"/>
                <a:gridCol w="1643658"/>
                <a:gridCol w="1718369"/>
              </a:tblGrid>
              <a:tr h="2909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 분</a:t>
                      </a:r>
                    </a:p>
                  </a:txBody>
                  <a:tcPr marL="54002" marR="54002" marT="54013" marB="54013" anchor="ctr" horzOverflow="overflow">
                    <a:lnL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행 위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 능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공용공간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자산가치 요소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56533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진입공간</a:t>
                      </a:r>
                    </a:p>
                  </a:txBody>
                  <a:tcPr marL="54002" marR="54002" marT="54013" marB="54013" anchor="ctr" horzOverflow="overflow">
                    <a:lnL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차량진입과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보행자 진입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전이적 기능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방어공간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형성의 기능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주동출입구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주차장 등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완벽한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Security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7508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중간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매개공간</a:t>
                      </a:r>
                    </a:p>
                  </a:txBody>
                  <a:tcPr marL="54002" marR="54002" marT="54013" marB="54013" anchor="ctr" horzOverflow="overflow">
                    <a:lnL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동선의 이동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및 가벼운교류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전이적 기능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아이덴티티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표현의 기능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이웃과의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교류의 기능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로비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 출입구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엘리베이터 홀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계단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엘리베이터 등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정중한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Security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Privacy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보호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입주민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비밀보장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친절서비스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주문형 서비스 제공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청결 정리정돈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특급 호텔 분위기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1777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커뮤니티공간</a:t>
                      </a:r>
                    </a:p>
                  </a:txBody>
                  <a:tcPr marL="54002" marR="54002" marT="54013" marB="54013" anchor="ctr" horzOverflow="overflow">
                    <a:lnL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주민교류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공간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주민들의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근린관계 형성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이웃과의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교류의 기능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연회장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유아놀이방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노인정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공동식당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부녀복지공간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공동바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라운지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클럽하우스 등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쾌적한 환경 조성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호텔 식 서비스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Privacy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보호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고급화 정도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New Trend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편리한 동선 및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접근성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저렴한 사용료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운영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컨텐츠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및 프로그램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사교적인 분위기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기능성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다양성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적당한 가동률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799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여가활동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공간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주민의 친선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및 여가활동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이웃과의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교류의 기능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작업실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독서실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갤러리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취미실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노래방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사우나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DVD Room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등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스포츠시설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①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헬스장  ② 골프클럽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③ 수영장  ④ 스쿼시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⑤ 당구장  ⑥ 탁구장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⑦ 배드민턴  ⑧ 테니스장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⑨ 미니농구장</a:t>
                      </a:r>
                    </a:p>
                  </a:txBody>
                  <a:tcPr marL="54002" marR="54002" marT="54013" marB="54013" anchor="ctr" horzOverflow="overflow">
                    <a:lnL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476672" y="1094478"/>
            <a:ext cx="3528392" cy="330130"/>
          </a:xfrm>
          <a:prstGeom prst="flowChartAlternateProcess">
            <a:avLst/>
          </a:prstGeom>
          <a:solidFill>
            <a:srgbClr val="173559"/>
          </a:solidFill>
          <a:ln w="19050">
            <a:solidFill>
              <a:srgbClr val="C0C0C0"/>
            </a:solidFill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</p:spPr>
        <p:txBody>
          <a:bodyPr wrap="none" anchor="b"/>
          <a:lstStyle/>
          <a:p>
            <a:pPr lvl="0"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prstClr val="white"/>
                </a:solidFill>
                <a:latin typeface="맑은 고딕"/>
                <a:ea typeface="맑은 고딕"/>
              </a:rPr>
              <a:t>□</a:t>
            </a:r>
            <a:r>
              <a:rPr kumimoji="0" lang="ko-KR" altLang="en-US" sz="14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스포츠 </a:t>
            </a:r>
            <a:r>
              <a:rPr kumimoji="0" lang="en-US" altLang="ko-KR" sz="14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&amp; </a:t>
            </a:r>
            <a:r>
              <a:rPr kumimoji="0" lang="ko-KR" altLang="en-US" sz="14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커뮤니티시설 </a:t>
            </a:r>
            <a:r>
              <a:rPr kumimoji="0" lang="ko-KR" altLang="en-US" sz="14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컨설팅</a:t>
            </a:r>
            <a:r>
              <a:rPr kumimoji="0" lang="ko-KR" altLang="en-US" sz="14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방법</a:t>
            </a:r>
            <a:r>
              <a:rPr kumimoji="0" lang="en-US" altLang="ko-KR" sz="1100" b="1" kern="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100" b="1" kern="0" baseline="30000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7)</a:t>
            </a:r>
            <a:endParaRPr kumimoji="0" lang="en-US" altLang="ko-KR" sz="1400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620688" y="4016896"/>
            <a:ext cx="2952328" cy="309084"/>
          </a:xfrm>
          <a:prstGeom prst="flowChartAlternateProcess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kern="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고급 주거시설의 공용공간의 핵심 </a:t>
            </a:r>
            <a:r>
              <a:rPr kumimoji="0" lang="en-US" altLang="ko-KR" sz="1100" b="1" kern="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Needs </a:t>
            </a:r>
            <a:r>
              <a:rPr kumimoji="0" lang="en-US" altLang="ko-KR" sz="1100" b="1" kern="0" baseline="30000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en-US" altLang="ko-KR" sz="1100" b="1" kern="0" baseline="30000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ko-KR" altLang="en-US" sz="1100" b="1" kern="0" baseline="30000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5362" name="Picture 2" descr="http://t1.gstatic.com/images?q=tbn:ANd9GcQMqFjFoXj1s-LdMa4VdXzMx-S0h4fSUdAaiBpPYiKju9SGyg_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73216" y="2369719"/>
            <a:ext cx="1008112" cy="6390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http://t0.gstatic.com/images?q=tbn:ANd9GcQAvG3PvMAFWl_33uhs9znkelk2h1zmVMYUhVB4GSJtenYRMVf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08648" y="2369718"/>
            <a:ext cx="976536" cy="6498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404813" y="9135354"/>
            <a:ext cx="6308725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lvl="0"/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7)</a:t>
            </a:r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 </a:t>
            </a:r>
            <a:r>
              <a:rPr kumimoji="0" lang="ko-KR" altLang="ko-KR" sz="900" dirty="0" err="1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성낙원</a:t>
            </a:r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“</a:t>
            </a:r>
            <a:r>
              <a:rPr kumimoji="0" lang="ko-KR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부동산시설관리론’</a:t>
            </a:r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”</a:t>
            </a:r>
            <a:r>
              <a:rPr kumimoji="0" lang="ko-KR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교재 中  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발췌</a:t>
            </a:r>
            <a:endParaRPr kumimoji="0" lang="en-US" altLang="ko-KR" sz="900" kern="0" dirty="0" smtClean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  <a:p>
            <a:pPr lvl="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kern="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en-US" altLang="ko-KR" sz="900" kern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en-US" altLang="ko-KR" sz="900" kern="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 </a:t>
            </a:r>
            <a:r>
              <a:rPr kumimoji="0" lang="ko-KR" altLang="en-US" sz="900" kern="0" dirty="0" err="1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성낙원</a:t>
            </a:r>
            <a:r>
              <a:rPr kumimoji="0" lang="en-US" altLang="ko-KR" sz="900" kern="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, “</a:t>
            </a:r>
            <a:r>
              <a:rPr kumimoji="0" lang="ko-KR" altLang="en-US" sz="900" kern="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초고층 주상복합아파트 활용가치 증대방안에 관한 연구”</a:t>
            </a:r>
            <a:r>
              <a:rPr kumimoji="0" lang="en-US" altLang="ko-KR" sz="900" kern="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900" kern="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발표논문</a:t>
            </a:r>
            <a:r>
              <a:rPr kumimoji="0" lang="en-US" altLang="ko-KR" sz="900" kern="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r>
              <a:rPr kumimoji="0" lang="ko-KR" altLang="en-US" sz="900" kern="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00" kern="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2004. </a:t>
            </a:r>
            <a:r>
              <a:rPr kumimoji="0" lang="ko-KR" altLang="en-US" sz="900" kern="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발췌</a:t>
            </a:r>
            <a:endParaRPr kumimoji="0" lang="en-US" altLang="ko-KR" sz="900" kern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  <a:p>
            <a:pPr lvl="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900" kern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Line 18"/>
          <p:cNvSpPr>
            <a:spLocks noChangeShapeType="1"/>
          </p:cNvSpPr>
          <p:nvPr/>
        </p:nvSpPr>
        <p:spPr bwMode="auto">
          <a:xfrm>
            <a:off x="476250" y="9129464"/>
            <a:ext cx="2952750" cy="0"/>
          </a:xfrm>
          <a:prstGeom prst="line">
            <a:avLst/>
          </a:prstGeom>
          <a:noFill/>
          <a:ln w="9525">
            <a:solidFill>
              <a:srgbClr val="4D4D4D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kern="0">
              <a:solidFill>
                <a:sysClr val="windowText" lastClr="000000"/>
              </a:solidFill>
              <a:latin typeface="맑은 고딕"/>
              <a:ea typeface="맑은 고딕"/>
            </a:endParaRPr>
          </a:p>
        </p:txBody>
      </p:sp>
      <p:sp>
        <p:nvSpPr>
          <p:cNvPr id="10" name="바닥글 개체 틀 2"/>
          <p:cNvSpPr txBox="1">
            <a:spLocks/>
          </p:cNvSpPr>
          <p:nvPr/>
        </p:nvSpPr>
        <p:spPr>
          <a:xfrm>
            <a:off x="764704" y="9633520"/>
            <a:ext cx="4615532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800" b="1" kern="1200">
                <a:solidFill>
                  <a:schemeClr val="accent1">
                    <a:lumMod val="75000"/>
                  </a:schemeClr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본 자료내용에 관한 권리는 작성자에게 있습니다</a:t>
            </a:r>
            <a:r>
              <a:rPr kumimoji="0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. / </a:t>
            </a: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복사ㆍ인용ㆍ전재를 금합니다</a:t>
            </a:r>
            <a:r>
              <a:rPr kumimoji="0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.</a:t>
            </a: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 </a:t>
            </a:r>
            <a:endParaRPr kumimoji="0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53548A">
                  <a:lumMod val="75000"/>
                </a:srgbClr>
              </a:solidFill>
              <a:effectLst/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19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1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43154603"/>
              </p:ext>
            </p:extLst>
          </p:nvPr>
        </p:nvGraphicFramePr>
        <p:xfrm>
          <a:off x="727075" y="2262188"/>
          <a:ext cx="1692275" cy="1406525"/>
        </p:xfrm>
        <a:graphic>
          <a:graphicData uri="http://schemas.openxmlformats.org/drawingml/2006/table">
            <a:tbl>
              <a:tblPr/>
              <a:tblGrid>
                <a:gridCol w="1692275"/>
              </a:tblGrid>
              <a:tr h="27438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시설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113214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 </a:t>
                      </a:r>
                      <a:r>
                        <a:rPr kumimoji="1" lang="ko-KR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① 규모 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kumimoji="1" lang="ko-KR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② 기구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③ 위치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kumimoji="1" lang="ko-KR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④ 비품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⑤ 고급화 수준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(디자인·마감재)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 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Group 113"/>
          <p:cNvGraphicFramePr>
            <a:graphicFrameLocks noGrp="1"/>
          </p:cNvGraphicFramePr>
          <p:nvPr/>
        </p:nvGraphicFramePr>
        <p:xfrm>
          <a:off x="2673350" y="2262188"/>
          <a:ext cx="1692275" cy="1406525"/>
        </p:xfrm>
        <a:graphic>
          <a:graphicData uri="http://schemas.openxmlformats.org/drawingml/2006/table">
            <a:tbl>
              <a:tblPr/>
              <a:tblGrid>
                <a:gridCol w="1692275"/>
              </a:tblGrid>
              <a:tr h="27438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운영관리서비스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113214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just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① </a:t>
                      </a: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운영프로그램</a:t>
                      </a: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② 운영 컨텐츠</a:t>
                      </a: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③ 제공서비스</a:t>
                      </a: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④ 인적 서비스</a:t>
                      </a: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⑤ </a:t>
                      </a:r>
                      <a:r>
                        <a:rPr kumimoji="1" lang="en-US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Cost</a:t>
                      </a: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⑥ </a:t>
                      </a: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운영기술</a:t>
                      </a:r>
                      <a:r>
                        <a:rPr kumimoji="1" lang="en-US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(Know-how)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80"/>
          <p:cNvSpPr>
            <a:spLocks noChangeArrowheads="1"/>
          </p:cNvSpPr>
          <p:nvPr/>
        </p:nvSpPr>
        <p:spPr bwMode="auto">
          <a:xfrm>
            <a:off x="620713" y="1903413"/>
            <a:ext cx="3887787" cy="1871662"/>
          </a:xfrm>
          <a:prstGeom prst="rect">
            <a:avLst/>
          </a:prstGeom>
          <a:noFill/>
          <a:ln w="19050">
            <a:solidFill>
              <a:srgbClr val="B2B2B2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fontAlgn="auto" latinLnBrk="0">
              <a:spcAft>
                <a:spcPts val="0"/>
              </a:spcAft>
              <a:defRPr/>
            </a:pPr>
            <a:endParaRPr kumimoji="0" lang="ko-KR" altLang="ko-KR" sz="1200" kern="0">
              <a:solidFill>
                <a:srgbClr val="FFFFFF"/>
              </a:solidFill>
              <a:latin typeface="맑은 고딕"/>
              <a:ea typeface="맑은 고딕"/>
            </a:endParaRPr>
          </a:p>
        </p:txBody>
      </p:sp>
      <p:sp>
        <p:nvSpPr>
          <p:cNvPr id="13" name="Text Box 81"/>
          <p:cNvSpPr txBox="1">
            <a:spLocks noChangeArrowheads="1"/>
          </p:cNvSpPr>
          <p:nvPr/>
        </p:nvSpPr>
        <p:spPr bwMode="auto">
          <a:xfrm>
            <a:off x="2349500" y="22209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latinLnBrk="0"/>
            <a:r>
              <a:rPr kumimoji="0" lang="en-US" altLang="ko-KR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</a:p>
        </p:txBody>
      </p:sp>
      <p:sp>
        <p:nvSpPr>
          <p:cNvPr id="14" name="AutoShape 82"/>
          <p:cNvSpPr>
            <a:spLocks noChangeArrowheads="1"/>
          </p:cNvSpPr>
          <p:nvPr/>
        </p:nvSpPr>
        <p:spPr bwMode="auto">
          <a:xfrm>
            <a:off x="4581128" y="2833130"/>
            <a:ext cx="323850" cy="319670"/>
          </a:xfrm>
          <a:custGeom>
            <a:avLst/>
            <a:gdLst>
              <a:gd name="T0" fmla="*/ 351234 w 21600"/>
              <a:gd name="T1" fmla="*/ 0 h 21600"/>
              <a:gd name="T2" fmla="*/ 0 w 21600"/>
              <a:gd name="T3" fmla="*/ 323057 h 21600"/>
              <a:gd name="T4" fmla="*/ 351234 w 21600"/>
              <a:gd name="T5" fmla="*/ 646113 h 21600"/>
              <a:gd name="T6" fmla="*/ 468312 w 21600"/>
              <a:gd name="T7" fmla="*/ 32305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 latinLnBrk="0">
              <a:spcAft>
                <a:spcPts val="0"/>
              </a:spcAft>
              <a:defRPr/>
            </a:pPr>
            <a:endParaRPr kumimoji="0" lang="ko-KR" altLang="ko-KR" sz="1200" kern="0">
              <a:solidFill>
                <a:srgbClr val="FFFFFF"/>
              </a:solidFill>
              <a:latin typeface="맑은 고딕"/>
              <a:ea typeface="맑은 고딕"/>
            </a:endParaRPr>
          </a:p>
        </p:txBody>
      </p:sp>
      <p:sp>
        <p:nvSpPr>
          <p:cNvPr id="16" name="Text Box 70"/>
          <p:cNvSpPr txBox="1">
            <a:spLocks noChangeArrowheads="1"/>
          </p:cNvSpPr>
          <p:nvPr/>
        </p:nvSpPr>
        <p:spPr bwMode="auto">
          <a:xfrm>
            <a:off x="404813" y="3919538"/>
            <a:ext cx="626427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en-US" altLang="ko-KR" sz="1200" i="1" kern="0" dirty="0">
                <a:solidFill>
                  <a:srgbClr val="2929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/>
                <a:ea typeface="맑은 고딕"/>
              </a:rPr>
              <a:t> </a:t>
            </a:r>
            <a:r>
              <a:rPr kumimoji="0" lang="ko-KR" altLang="en-US" sz="12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/>
                <a:ea typeface="맑은 고딕"/>
              </a:rPr>
              <a:t>예</a:t>
            </a:r>
            <a:r>
              <a:rPr kumimoji="0" lang="ko-KR" altLang="en-US" sz="12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/>
                <a:ea typeface="맑은 고딕"/>
              </a:rPr>
              <a:t>시</a:t>
            </a:r>
            <a:r>
              <a:rPr kumimoji="0" lang="en-US" altLang="ko-KR" sz="12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/>
                <a:ea typeface="맑은 고딕"/>
              </a:rPr>
              <a:t>) </a:t>
            </a:r>
            <a:r>
              <a:rPr kumimoji="0" lang="ko-KR" altLang="en-US" sz="12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/>
                <a:ea typeface="맑은 고딕"/>
              </a:rPr>
              <a:t>미국 시카고의 </a:t>
            </a:r>
            <a:r>
              <a:rPr kumimoji="0" lang="en-US" altLang="ko-KR" sz="12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/>
                <a:ea typeface="맑은 고딕"/>
              </a:rPr>
              <a:t>150</a:t>
            </a:r>
            <a:r>
              <a:rPr kumimoji="0" lang="ko-KR" altLang="en-US" sz="12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/>
                <a:ea typeface="맑은 고딕"/>
              </a:rPr>
              <a:t>층 </a:t>
            </a:r>
            <a:r>
              <a:rPr kumimoji="0" lang="ko-KR" altLang="en-US" sz="1200" b="1" kern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/>
                <a:ea typeface="맑은 고딕"/>
              </a:rPr>
              <a:t>스파이어</a:t>
            </a:r>
            <a:r>
              <a:rPr kumimoji="0" lang="ko-KR" altLang="en-US" sz="12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/>
                <a:ea typeface="맑은 고딕"/>
              </a:rPr>
              <a:t> 최고급주상복합</a:t>
            </a:r>
            <a:r>
              <a:rPr kumimoji="0" lang="en-US" altLang="ko-KR" sz="12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/>
                <a:ea typeface="맑은 고딕"/>
              </a:rPr>
              <a:t>(1,193</a:t>
            </a:r>
            <a:r>
              <a:rPr kumimoji="0" lang="ko-KR" altLang="en-US" sz="12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/>
                <a:ea typeface="맑은 고딕"/>
              </a:rPr>
              <a:t>세대</a:t>
            </a:r>
            <a:r>
              <a:rPr kumimoji="0" lang="en-US" altLang="ko-KR" sz="12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/>
                <a:ea typeface="맑은 고딕"/>
              </a:rPr>
              <a:t>) </a:t>
            </a:r>
            <a:r>
              <a:rPr kumimoji="0" lang="ko-KR" altLang="en-US" sz="12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/>
                <a:ea typeface="맑은 고딕"/>
              </a:rPr>
              <a:t>개발 사례 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     ˚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Hard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的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: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입지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규모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상업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편의시설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(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극장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1000" kern="0" dirty="0" err="1">
                <a:solidFill>
                  <a:srgbClr val="292929"/>
                </a:solidFill>
                <a:latin typeface="맑은 고딕"/>
                <a:ea typeface="맑은 고딕"/>
              </a:rPr>
              <a:t>스파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수영장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1000" kern="0" dirty="0" err="1">
                <a:solidFill>
                  <a:srgbClr val="292929"/>
                </a:solidFill>
                <a:latin typeface="맑은 고딕"/>
                <a:ea typeface="맑은 고딕"/>
              </a:rPr>
              <a:t>휘트니스센터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등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)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이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Soft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적 요소가 극대화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       되도록 설계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·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시공단계에서 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시설관리 측면의 건축적 요소를 사전 보완함</a:t>
            </a:r>
            <a:endParaRPr kumimoji="0" lang="ko-KR" altLang="en-US" sz="1000" kern="0" dirty="0">
              <a:solidFill>
                <a:srgbClr val="292929"/>
              </a:solidFill>
              <a:latin typeface="맑은 고딕"/>
              <a:ea typeface="맑은 고딕"/>
            </a:endParaRP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 ˚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Soft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的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: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서비스와 관리 → 호텔수준 서비스를 제공하기 위하여 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『</a:t>
            </a:r>
            <a:r>
              <a:rPr kumimoji="0" lang="ko-KR" altLang="en-US" sz="1000" kern="0" dirty="0" err="1">
                <a:solidFill>
                  <a:srgbClr val="292929"/>
                </a:solidFill>
                <a:latin typeface="맑은 고딕"/>
                <a:ea typeface="맑은 고딕"/>
              </a:rPr>
              <a:t>트럼프인터네셔널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호텔에서 담당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』 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    (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특징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)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고급아파트의 자산가치를 높이기 위하여 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특급호텔서비스 제공을 위한 건축적 요소 사전 개선</a:t>
            </a:r>
            <a:endParaRPr kumimoji="0" lang="ko-KR" altLang="en-US" sz="1000" kern="0" dirty="0">
              <a:solidFill>
                <a:srgbClr val="292929"/>
              </a:solidFill>
              <a:latin typeface="맑은 고딕"/>
              <a:ea typeface="맑은 고딕"/>
            </a:endParaRP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      ① 각종 </a:t>
            </a:r>
            <a:r>
              <a:rPr kumimoji="0" lang="ko-KR" altLang="en-US" sz="1000" kern="0" dirty="0" err="1" smtClean="0">
                <a:solidFill>
                  <a:srgbClr val="292929"/>
                </a:solidFill>
                <a:latin typeface="맑은 고딕"/>
                <a:ea typeface="맑은 고딕"/>
              </a:rPr>
              <a:t>룸서비스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 </a:t>
            </a:r>
            <a:r>
              <a:rPr kumimoji="0" lang="en-US" altLang="ko-KR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&amp; 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입주자 서비스</a:t>
            </a:r>
            <a:endParaRPr kumimoji="0" lang="ko-KR" altLang="en-US" sz="1000" kern="0" dirty="0">
              <a:solidFill>
                <a:srgbClr val="292929"/>
              </a:solidFill>
              <a:latin typeface="맑은 고딕"/>
              <a:ea typeface="맑은 고딕"/>
            </a:endParaRP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      ② 각종 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운영 </a:t>
            </a:r>
            <a:r>
              <a:rPr kumimoji="0" lang="ko-KR" altLang="en-US" sz="1000" kern="0" dirty="0" err="1" smtClean="0">
                <a:solidFill>
                  <a:srgbClr val="292929"/>
                </a:solidFill>
                <a:latin typeface="맑은 고딕"/>
                <a:ea typeface="맑은 고딕"/>
              </a:rPr>
              <a:t>컨텐츠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 </a:t>
            </a:r>
            <a:r>
              <a:rPr kumimoji="0" lang="en-US" altLang="ko-KR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&amp;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 프로그램  </a:t>
            </a:r>
            <a:endParaRPr kumimoji="0" lang="ko-KR" altLang="en-US" sz="1000" kern="0" dirty="0">
              <a:solidFill>
                <a:srgbClr val="292929"/>
              </a:solidFill>
              <a:latin typeface="맑은 고딕"/>
              <a:ea typeface="맑은 고딕"/>
            </a:endParaRPr>
          </a:p>
        </p:txBody>
      </p:sp>
      <p:sp>
        <p:nvSpPr>
          <p:cNvPr id="17" name="AutoShape 74"/>
          <p:cNvSpPr>
            <a:spLocks noChangeArrowheads="1"/>
          </p:cNvSpPr>
          <p:nvPr/>
        </p:nvSpPr>
        <p:spPr bwMode="auto">
          <a:xfrm>
            <a:off x="836613" y="1687513"/>
            <a:ext cx="3384550" cy="3603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 latinLnBrk="0">
              <a:spcAft>
                <a:spcPts val="0"/>
              </a:spcAft>
              <a:defRPr/>
            </a:pPr>
            <a:r>
              <a:rPr kumimoji="0" lang="ko-KR" altLang="en-US" sz="1200" b="1" kern="0" dirty="0" smtClean="0">
                <a:solidFill>
                  <a:srgbClr val="000000"/>
                </a:solidFill>
              </a:rPr>
              <a:t>커뮤니티시설의 컨설팅 구성내용</a:t>
            </a:r>
            <a:endParaRPr kumimoji="0" lang="ko-KR" altLang="en-US" sz="1200" b="1" kern="0" dirty="0">
              <a:solidFill>
                <a:srgbClr val="000000"/>
              </a:solidFill>
            </a:endParaRPr>
          </a:p>
        </p:txBody>
      </p:sp>
      <p:sp>
        <p:nvSpPr>
          <p:cNvPr id="32793" name="Rectangle 116"/>
          <p:cNvSpPr>
            <a:spLocks noChangeArrowheads="1"/>
          </p:cNvSpPr>
          <p:nvPr/>
        </p:nvSpPr>
        <p:spPr bwMode="auto">
          <a:xfrm>
            <a:off x="432643" y="9129464"/>
            <a:ext cx="6308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9) </a:t>
            </a:r>
            <a:r>
              <a:rPr kumimoji="0" lang="ko-KR" altLang="ko-KR" sz="900" dirty="0" err="1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성낙원</a:t>
            </a:r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“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부동산시설관리론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”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교재 中  발췌</a:t>
            </a:r>
            <a:endParaRPr kumimoji="0" lang="en-US" altLang="ko-KR" sz="900" dirty="0" smtClean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10)</a:t>
            </a:r>
            <a:r>
              <a:rPr kumimoji="0" lang="en-US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 </a:t>
            </a:r>
            <a:r>
              <a:rPr kumimoji="0" lang="ko-KR" altLang="ko-KR" sz="900" dirty="0" err="1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성낙원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“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부동산시설관리론’</a:t>
            </a:r>
            <a:r>
              <a:rPr kumimoji="0" lang="en-US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”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교재 </a:t>
            </a:r>
            <a:r>
              <a:rPr kumimoji="0" lang="ko-KR" altLang="ko-KR" sz="900" dirty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中  </a:t>
            </a:r>
            <a:r>
              <a:rPr kumimoji="0" lang="ko-KR" altLang="ko-KR" sz="90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발췌</a:t>
            </a:r>
            <a:endParaRPr kumimoji="0" lang="en-US" altLang="ko-KR" sz="90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794" name="Line 117"/>
          <p:cNvSpPr>
            <a:spLocks noChangeShapeType="1"/>
          </p:cNvSpPr>
          <p:nvPr/>
        </p:nvSpPr>
        <p:spPr bwMode="auto">
          <a:xfrm>
            <a:off x="476250" y="9129464"/>
            <a:ext cx="2952750" cy="0"/>
          </a:xfrm>
          <a:prstGeom prst="line">
            <a:avLst/>
          </a:prstGeom>
          <a:noFill/>
          <a:ln w="9525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063" y="2618014"/>
            <a:ext cx="1858963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AutoShape 5"/>
          <p:cNvSpPr>
            <a:spLocks noChangeArrowheads="1"/>
          </p:cNvSpPr>
          <p:nvPr/>
        </p:nvSpPr>
        <p:spPr bwMode="auto">
          <a:xfrm>
            <a:off x="441170" y="992560"/>
            <a:ext cx="4932046" cy="360362"/>
          </a:xfrm>
          <a:prstGeom prst="flowChartAlternateProcess">
            <a:avLst/>
          </a:prstGeom>
          <a:solidFill>
            <a:srgbClr val="173559"/>
          </a:solidFill>
          <a:ln w="19050">
            <a:solidFill>
              <a:srgbClr val="C0C0C0"/>
            </a:solidFill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kern="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□ </a:t>
            </a:r>
            <a:r>
              <a:rPr kumimoji="0" lang="ko-KR" altLang="en-US" sz="1400" b="1" kern="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부동산 가치를 높이는 고급 커뮤니티시설의 구성방법 </a:t>
            </a:r>
            <a:r>
              <a:rPr kumimoji="0" lang="en-US" altLang="ko-KR" sz="1400" b="1" kern="0" baseline="30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400" b="1" kern="0" baseline="30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en-US" altLang="ko-KR" sz="14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맑은 고딕"/>
              <a:ea typeface="맑은 고딕"/>
            </a:endParaRPr>
          </a:p>
        </p:txBody>
      </p:sp>
      <p:sp>
        <p:nvSpPr>
          <p:cNvPr id="45" name="AutoShape 5"/>
          <p:cNvSpPr>
            <a:spLocks noChangeArrowheads="1"/>
          </p:cNvSpPr>
          <p:nvPr/>
        </p:nvSpPr>
        <p:spPr bwMode="auto">
          <a:xfrm>
            <a:off x="593570" y="5745088"/>
            <a:ext cx="4779646" cy="360362"/>
          </a:xfrm>
          <a:prstGeom prst="flowChartAlternateProcess">
            <a:avLst/>
          </a:prstGeom>
          <a:solidFill>
            <a:srgbClr val="173559"/>
          </a:solidFill>
          <a:ln w="19050">
            <a:solidFill>
              <a:srgbClr val="C0C0C0"/>
            </a:solidFill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</p:spPr>
        <p:txBody>
          <a:bodyPr wrap="none" anchor="ctr"/>
          <a:lstStyle/>
          <a:p>
            <a:pPr lvl="0"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kern="0" dirty="0">
                <a:solidFill>
                  <a:prstClr val="white"/>
                </a:solidFill>
                <a:latin typeface="맑은 고딕"/>
                <a:ea typeface="맑은 고딕"/>
              </a:rPr>
              <a:t>□ </a:t>
            </a:r>
            <a:r>
              <a:rPr kumimoji="0" lang="ko-KR" altLang="en-US" sz="1400" b="1" kern="0" dirty="0">
                <a:solidFill>
                  <a:prstClr val="white"/>
                </a:solidFill>
                <a:latin typeface="맑은 고딕"/>
                <a:ea typeface="맑은 고딕"/>
              </a:rPr>
              <a:t>스포츠 </a:t>
            </a:r>
            <a:r>
              <a:rPr kumimoji="0" lang="en-US" altLang="ko-KR" sz="1400" b="1" kern="0" dirty="0">
                <a:solidFill>
                  <a:prstClr val="white"/>
                </a:solidFill>
                <a:latin typeface="맑은 고딕"/>
                <a:ea typeface="맑은 고딕"/>
              </a:rPr>
              <a:t>· 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커뮤니티시설의 구체적인 </a:t>
            </a:r>
            <a:r>
              <a:rPr kumimoji="0" lang="ko-KR" altLang="en-US" sz="1400" b="1" kern="0" dirty="0">
                <a:solidFill>
                  <a:prstClr val="white"/>
                </a:solidFill>
                <a:latin typeface="맑은 고딕"/>
                <a:ea typeface="맑은 고딕"/>
              </a:rPr>
              <a:t>컨설팅 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접근방법</a:t>
            </a:r>
            <a:r>
              <a:rPr kumimoji="0" lang="ko-KR" altLang="en-US" sz="1400" b="1" kern="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400" b="1" kern="0" baseline="300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10)</a:t>
            </a:r>
            <a:endParaRPr kumimoji="0" lang="en-US" altLang="ko-KR" sz="1400" b="1" kern="0" dirty="0">
              <a:solidFill>
                <a:sysClr val="window" lastClr="FFFFFF"/>
              </a:solidFill>
              <a:latin typeface="맑은 고딕"/>
              <a:ea typeface="맑은 고딕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620713" y="6393160"/>
            <a:ext cx="6048375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200" b="1" kern="0" dirty="0">
                <a:solidFill>
                  <a:srgbClr val="0070C0"/>
                </a:solidFill>
                <a:latin typeface="맑은 고딕"/>
                <a:ea typeface="맑은 고딕"/>
              </a:rPr>
              <a:t>예시 </a:t>
            </a:r>
            <a:r>
              <a:rPr kumimoji="0" lang="en-US" altLang="ko-KR" sz="1200" b="1" kern="0" dirty="0">
                <a:solidFill>
                  <a:srgbClr val="0070C0"/>
                </a:solidFill>
                <a:latin typeface="맑은 고딕"/>
                <a:ea typeface="맑은 고딕"/>
              </a:rPr>
              <a:t>1) </a:t>
            </a:r>
            <a:r>
              <a:rPr kumimoji="0" lang="ko-KR" altLang="en-US" sz="1200" b="1" kern="0" dirty="0">
                <a:solidFill>
                  <a:srgbClr val="0070C0"/>
                </a:solidFill>
                <a:latin typeface="맑은 고딕"/>
                <a:ea typeface="맑은 고딕"/>
              </a:rPr>
              <a:t>헬스장의 경우</a:t>
            </a:r>
          </a:p>
          <a:p>
            <a:pPr lvl="0"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① 통계분석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(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가동률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)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에 의한 최적면적 산출</a:t>
            </a:r>
            <a:endParaRPr kumimoji="0" lang="en-US" altLang="ko-KR" sz="1000" kern="0" dirty="0">
              <a:solidFill>
                <a:srgbClr val="292929"/>
              </a:solidFill>
              <a:latin typeface="맑은 고딕"/>
              <a:ea typeface="맑은 고딕"/>
            </a:endParaRPr>
          </a:p>
          <a:p>
            <a:pPr lvl="0"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② 헬스장 옆 커뮤니티 공간 확보</a:t>
            </a:r>
          </a:p>
          <a:p>
            <a:pPr lvl="0"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   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-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커뮤니티의 개념에 부합되게 구성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[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지역성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+ 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공동체의식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]</a:t>
            </a:r>
            <a:endParaRPr kumimoji="0" lang="ko-KR" altLang="en-US" sz="1000" kern="0" dirty="0">
              <a:solidFill>
                <a:srgbClr val="292929"/>
              </a:solidFill>
              <a:latin typeface="맑은 고딕"/>
              <a:ea typeface="맑은 고딕"/>
            </a:endParaRPr>
          </a:p>
          <a:p>
            <a:pPr lvl="0"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en-US" altLang="ko-KR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                </a:t>
            </a:r>
            <a:endParaRPr kumimoji="0" lang="ko-KR" altLang="en-US" sz="1000" kern="0" dirty="0">
              <a:solidFill>
                <a:srgbClr val="292929"/>
              </a:solidFill>
              <a:latin typeface="맑은 고딕"/>
              <a:ea typeface="맑은 고딕"/>
            </a:endParaRPr>
          </a:p>
          <a:p>
            <a:pPr lvl="0"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en-US" altLang="ko-KR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               </a:t>
            </a:r>
            <a:endParaRPr kumimoji="0" lang="ko-KR" altLang="en-US" sz="1000" kern="0" dirty="0">
              <a:solidFill>
                <a:srgbClr val="292929"/>
              </a:solidFill>
              <a:latin typeface="맑은 고딕"/>
              <a:ea typeface="맑은 고딕"/>
            </a:endParaRPr>
          </a:p>
          <a:p>
            <a:pPr lvl="0"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③ 커뮤니티 공간에 적합한 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구성요소</a:t>
            </a:r>
            <a:r>
              <a:rPr kumimoji="0" lang="en-US" altLang="ko-KR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/ 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타 시설과의 연계성</a:t>
            </a:r>
            <a:endParaRPr kumimoji="0" lang="en-US" altLang="ko-KR" sz="1000" kern="0" dirty="0">
              <a:solidFill>
                <a:srgbClr val="292929"/>
              </a:solidFill>
              <a:latin typeface="맑은 고딕"/>
              <a:ea typeface="맑은 고딕"/>
            </a:endParaRPr>
          </a:p>
          <a:p>
            <a:pPr lvl="0"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             ④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헬스장 내 분위기 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조성을 위한 건축적 요소 최적화</a:t>
            </a:r>
            <a:endParaRPr kumimoji="0" lang="en-US" altLang="ko-KR" sz="1000" kern="0" dirty="0" smtClean="0">
              <a:solidFill>
                <a:srgbClr val="292929"/>
              </a:solidFill>
              <a:latin typeface="맑은 고딕"/>
              <a:ea typeface="맑은 고딕"/>
            </a:endParaRPr>
          </a:p>
          <a:p>
            <a:pPr lvl="0"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</a:t>
            </a:r>
            <a:r>
              <a:rPr kumimoji="0" lang="en-US" altLang="ko-KR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                 (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운동기구 배치</a:t>
            </a:r>
            <a:r>
              <a:rPr kumimoji="0" lang="en-US" altLang="ko-KR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,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 운동시설의 최적화 요소 등</a:t>
            </a:r>
            <a:r>
              <a:rPr kumimoji="0" lang="en-US" altLang="ko-KR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)</a:t>
            </a:r>
            <a:endParaRPr kumimoji="0" lang="ko-KR" altLang="en-US" sz="1000" kern="0" dirty="0">
              <a:solidFill>
                <a:srgbClr val="292929"/>
              </a:solidFill>
              <a:latin typeface="맑은 고딕"/>
              <a:ea typeface="맑은 고딕"/>
            </a:endParaRPr>
          </a:p>
          <a:p>
            <a:pPr lvl="0"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⑤ 편리한 동선 확보</a:t>
            </a:r>
            <a:r>
              <a:rPr kumimoji="0" lang="en-US" altLang="ko-KR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불편사항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·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위험요소 발굴 개선</a:t>
            </a:r>
          </a:p>
          <a:p>
            <a:pPr lvl="0"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  </a:t>
            </a:r>
            <a:endParaRPr kumimoji="0" lang="ko-KR" altLang="en-US" sz="1000" kern="0" dirty="0">
              <a:solidFill>
                <a:srgbClr val="292929"/>
              </a:solidFill>
              <a:latin typeface="맑은 고딕"/>
              <a:ea typeface="맑은 고딕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821" y="7282333"/>
            <a:ext cx="3535363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바닥글 개체 틀 2"/>
          <p:cNvSpPr txBox="1">
            <a:spLocks/>
          </p:cNvSpPr>
          <p:nvPr/>
        </p:nvSpPr>
        <p:spPr>
          <a:xfrm>
            <a:off x="764704" y="9633520"/>
            <a:ext cx="4615532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800" b="1" kern="1200">
                <a:solidFill>
                  <a:schemeClr val="accent1">
                    <a:lumMod val="75000"/>
                  </a:schemeClr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본 자료내용에 관한 권리는 작성자에게 있습니다</a:t>
            </a:r>
            <a:r>
              <a:rPr kumimoji="0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. / </a:t>
            </a: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복사ㆍ인용ㆍ전재를 금합니다</a:t>
            </a:r>
            <a:r>
              <a:rPr kumimoji="0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.</a:t>
            </a: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 </a:t>
            </a:r>
            <a:endParaRPr kumimoji="0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53548A">
                  <a:lumMod val="75000"/>
                </a:srgbClr>
              </a:solidFill>
              <a:effectLst/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383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33077" y="776536"/>
            <a:ext cx="6264275" cy="416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 kern="0" dirty="0">
              <a:solidFill>
                <a:srgbClr val="292929"/>
              </a:solidFill>
              <a:latin typeface="맑은 고딕"/>
              <a:ea typeface="맑은 고딕"/>
            </a:endParaRP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200" b="1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</a:t>
            </a:r>
            <a:r>
              <a:rPr kumimoji="0" lang="ko-KR" altLang="en-US" sz="1200" b="1" kern="0" dirty="0">
                <a:solidFill>
                  <a:srgbClr val="0070C0"/>
                </a:solidFill>
                <a:latin typeface="맑은 고딕"/>
                <a:ea typeface="맑은 고딕"/>
              </a:rPr>
              <a:t>예시 </a:t>
            </a:r>
            <a:r>
              <a:rPr kumimoji="0" lang="en-US" altLang="ko-KR" sz="1200" b="1" kern="0" dirty="0">
                <a:solidFill>
                  <a:srgbClr val="0070C0"/>
                </a:solidFill>
                <a:latin typeface="맑은 고딕"/>
                <a:ea typeface="맑은 고딕"/>
              </a:rPr>
              <a:t>2) </a:t>
            </a:r>
            <a:r>
              <a:rPr kumimoji="0" lang="ko-KR" altLang="en-US" sz="1200" b="1" kern="0" dirty="0">
                <a:solidFill>
                  <a:srgbClr val="0070C0"/>
                </a:solidFill>
                <a:latin typeface="맑은 고딕"/>
                <a:ea typeface="맑은 고딕"/>
              </a:rPr>
              <a:t>골프연습장의 경우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① 소득수준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1000" kern="0" dirty="0" err="1">
                <a:solidFill>
                  <a:srgbClr val="292929"/>
                </a:solidFill>
                <a:latin typeface="맑은 고딕"/>
                <a:ea typeface="맑은 고딕"/>
              </a:rPr>
              <a:t>세대수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등의 변수요인 적용 적정 </a:t>
            </a:r>
            <a:r>
              <a:rPr kumimoji="0" lang="ko-KR" altLang="en-US" sz="1000" kern="0" dirty="0" err="1">
                <a:solidFill>
                  <a:srgbClr val="292929"/>
                </a:solidFill>
                <a:latin typeface="맑은 고딕"/>
                <a:ea typeface="맑은 고딕"/>
              </a:rPr>
              <a:t>타석수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검증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② 최적의 골프연습을 위한 구비조건 제시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③ 관리비 절감차원의 수익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Contents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검토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④ 타 스포츠시설과의 연계성 고려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 kern="0" dirty="0">
              <a:solidFill>
                <a:srgbClr val="0070C0"/>
              </a:solidFill>
              <a:latin typeface="맑은 고딕"/>
              <a:ea typeface="맑은 고딕"/>
            </a:endParaRP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200" b="1" kern="0" dirty="0">
                <a:solidFill>
                  <a:srgbClr val="0070C0"/>
                </a:solidFill>
                <a:latin typeface="맑은 고딕"/>
                <a:ea typeface="맑은 고딕"/>
              </a:rPr>
              <a:t> 예시 </a:t>
            </a:r>
            <a:r>
              <a:rPr kumimoji="0" lang="en-US" altLang="ko-KR" sz="1200" b="1" kern="0" dirty="0">
                <a:solidFill>
                  <a:srgbClr val="0070C0"/>
                </a:solidFill>
                <a:latin typeface="맑은 고딕"/>
                <a:ea typeface="맑은 고딕"/>
              </a:rPr>
              <a:t>3) </a:t>
            </a:r>
            <a:r>
              <a:rPr kumimoji="0" lang="ko-KR" altLang="en-US" sz="1200" b="1" kern="0" dirty="0" smtClean="0">
                <a:solidFill>
                  <a:srgbClr val="0070C0"/>
                </a:solidFill>
                <a:latin typeface="맑은 고딕"/>
                <a:ea typeface="맑은 고딕"/>
              </a:rPr>
              <a:t>사우나의 </a:t>
            </a:r>
            <a:r>
              <a:rPr kumimoji="0" lang="ko-KR" altLang="en-US" sz="1200" b="1" kern="0" dirty="0">
                <a:solidFill>
                  <a:srgbClr val="0070C0"/>
                </a:solidFill>
                <a:latin typeface="맑은 고딕"/>
                <a:ea typeface="맑은 고딕"/>
              </a:rPr>
              <a:t>경우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① 인구통계학적 분석에 따른 예상이용률 추정 및 적정면적 도출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② 남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/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녀 사우나의 적정면적 배분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  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-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샤워부스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파우더 등 남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/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녀 이용시간 및 조건 적용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③ 시설 차별화 아이템 접목으로 입주자 만족 제고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④ 이용만족도 극대화를 위한 내부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Design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및 공간구성 검토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⑤ 편의성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· 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불편사항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·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위험요소 발굴 개선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 b="1" kern="0" dirty="0">
              <a:solidFill>
                <a:srgbClr val="292929"/>
              </a:solidFill>
              <a:latin typeface="맑은 고딕"/>
              <a:ea typeface="맑은 고딕"/>
            </a:endParaRP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200" b="1" kern="0" dirty="0">
                <a:solidFill>
                  <a:srgbClr val="0070C0"/>
                </a:solidFill>
                <a:latin typeface="맑은 고딕"/>
                <a:ea typeface="맑은 고딕"/>
              </a:rPr>
              <a:t> 예시 </a:t>
            </a:r>
            <a:r>
              <a:rPr kumimoji="0" lang="en-US" altLang="ko-KR" sz="1200" b="1" kern="0" dirty="0">
                <a:solidFill>
                  <a:srgbClr val="0070C0"/>
                </a:solidFill>
                <a:latin typeface="맑은 고딕"/>
                <a:ea typeface="맑은 고딕"/>
              </a:rPr>
              <a:t>4) </a:t>
            </a:r>
            <a:r>
              <a:rPr kumimoji="0" lang="ko-KR" altLang="en-US" sz="1200" b="1" kern="0" dirty="0">
                <a:solidFill>
                  <a:srgbClr val="0070C0"/>
                </a:solidFill>
                <a:latin typeface="맑은 고딕"/>
                <a:ea typeface="맑은 고딕"/>
              </a:rPr>
              <a:t>수영장의 경우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① </a:t>
            </a:r>
            <a:r>
              <a:rPr kumimoji="0" lang="ko-KR" altLang="en-US" sz="1000" kern="0" dirty="0" err="1">
                <a:solidFill>
                  <a:srgbClr val="292929"/>
                </a:solidFill>
                <a:latin typeface="맑은 고딕"/>
                <a:ea typeface="맑은 고딕"/>
              </a:rPr>
              <a:t>세대수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등의 변수요인을 검토 후 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    적정 수영장 면적 검토 및 이용률 예상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② 적정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Lane </a:t>
            </a: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수 및 구비조건 검토 개선</a:t>
            </a:r>
          </a:p>
          <a:p>
            <a:pPr fontAlgn="auto" latinLnBrk="0">
              <a:spcBef>
                <a:spcPct val="30000"/>
              </a:spcBef>
              <a:spcAft>
                <a:spcPts val="0"/>
              </a:spcAft>
              <a:defRPr/>
            </a:pPr>
            <a:r>
              <a:rPr kumimoji="0" lang="ko-KR" altLang="en-US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             ③ 관리비 절감차원의 수익 </a:t>
            </a:r>
            <a:r>
              <a:rPr kumimoji="0" lang="en-US" altLang="ko-KR" sz="1000" kern="0" dirty="0">
                <a:solidFill>
                  <a:srgbClr val="292929"/>
                </a:solidFill>
                <a:latin typeface="맑은 고딕"/>
                <a:ea typeface="맑은 고딕"/>
              </a:rPr>
              <a:t>Contents </a:t>
            </a:r>
            <a:r>
              <a:rPr kumimoji="0" lang="ko-KR" altLang="en-US" sz="1000" kern="0" dirty="0" smtClean="0">
                <a:solidFill>
                  <a:srgbClr val="292929"/>
                </a:solidFill>
                <a:latin typeface="맑은 고딕"/>
                <a:ea typeface="맑은 고딕"/>
              </a:rPr>
              <a:t>검토</a:t>
            </a:r>
            <a:endParaRPr kumimoji="0" lang="ko-KR" altLang="en-US" sz="1000" kern="0" dirty="0">
              <a:solidFill>
                <a:srgbClr val="292929"/>
              </a:solidFill>
              <a:latin typeface="맑은 고딕"/>
              <a:ea typeface="맑은 고딕"/>
            </a:endParaRPr>
          </a:p>
        </p:txBody>
      </p:sp>
      <p:pic>
        <p:nvPicPr>
          <p:cNvPr id="5" name="Picture 112" descr="SDC1355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238" y="3872880"/>
            <a:ext cx="1491830" cy="1008112"/>
          </a:xfrm>
          <a:prstGeom prst="rect">
            <a:avLst/>
          </a:prstGeom>
          <a:noFill/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S500002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344" y="1280592"/>
            <a:ext cx="1498724" cy="93610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  <a:extLst/>
        </p:spPr>
      </p:pic>
      <p:sp>
        <p:nvSpPr>
          <p:cNvPr id="2" name="TextBox 1"/>
          <p:cNvSpPr txBox="1"/>
          <p:nvPr/>
        </p:nvSpPr>
        <p:spPr>
          <a:xfrm>
            <a:off x="476672" y="5961112"/>
            <a:ext cx="6120680" cy="307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1)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고급 주거시설 건물의 컨설팅을 통한 절감금액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: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투자비 약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200</a:t>
            </a:r>
            <a:r>
              <a:rPr lang="ko-KR" altLang="en-US" sz="1100" kern="0" dirty="0" err="1">
                <a:solidFill>
                  <a:srgbClr val="000000"/>
                </a:solidFill>
                <a:latin typeface="+mn-ea"/>
                <a:ea typeface="+mn-ea"/>
              </a:rPr>
              <a:t>억원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(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관리비절감 별도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)</a:t>
            </a:r>
            <a:endParaRPr lang="ko-KR" altLang="en-US" sz="1100" kern="0" dirty="0">
              <a:solidFill>
                <a:srgbClr val="000000"/>
              </a:solidFill>
              <a:latin typeface="+mn-ea"/>
              <a:ea typeface="+mn-ea"/>
            </a:endParaRPr>
          </a:p>
          <a:p>
            <a:pPr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100" kern="0" dirty="0" smtClean="0">
                <a:solidFill>
                  <a:srgbClr val="000000"/>
                </a:solidFill>
                <a:latin typeface="+mn-ea"/>
                <a:ea typeface="+mn-ea"/>
              </a:rPr>
              <a:t>2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)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오피스 건물의 구내식당 위치변경에 따른 투자비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/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관리비 절감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: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약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700</a:t>
            </a:r>
            <a:r>
              <a:rPr lang="ko-KR" altLang="en-US" sz="1100" kern="0" dirty="0" err="1">
                <a:solidFill>
                  <a:srgbClr val="000000"/>
                </a:solidFill>
                <a:latin typeface="+mn-ea"/>
                <a:ea typeface="+mn-ea"/>
              </a:rPr>
              <a:t>억원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(50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년간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)</a:t>
            </a:r>
            <a:endParaRPr lang="ko-KR" altLang="en-US" sz="1100" kern="0" dirty="0">
              <a:solidFill>
                <a:srgbClr val="000000"/>
              </a:solidFill>
              <a:latin typeface="+mn-ea"/>
              <a:ea typeface="+mn-ea"/>
            </a:endParaRPr>
          </a:p>
          <a:p>
            <a:pPr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 </a:t>
            </a:r>
            <a:r>
              <a:rPr lang="ko-KR" altLang="en-US" sz="1100" kern="0" dirty="0" smtClean="0">
                <a:solidFill>
                  <a:srgbClr val="000000"/>
                </a:solidFill>
                <a:latin typeface="+mn-ea"/>
                <a:ea typeface="+mn-ea"/>
              </a:rPr>
              <a:t>① 설계상의 </a:t>
            </a:r>
            <a:r>
              <a:rPr lang="ko-KR" altLang="en-US" sz="1100" kern="0" dirty="0" err="1">
                <a:solidFill>
                  <a:srgbClr val="000000"/>
                </a:solidFill>
                <a:latin typeface="+mn-ea"/>
                <a:ea typeface="+mn-ea"/>
              </a:rPr>
              <a:t>기준층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 식당위치를 지하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2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층으로 변경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: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임대료 차이 약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250</a:t>
            </a:r>
            <a:r>
              <a:rPr lang="ko-KR" altLang="en-US" sz="1100" kern="0" dirty="0" err="1">
                <a:solidFill>
                  <a:srgbClr val="000000"/>
                </a:solidFill>
                <a:latin typeface="+mn-ea"/>
                <a:ea typeface="+mn-ea"/>
              </a:rPr>
              <a:t>억원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 절감</a:t>
            </a:r>
          </a:p>
          <a:p>
            <a:pPr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100" kern="0" dirty="0" smtClean="0">
                <a:solidFill>
                  <a:srgbClr val="000000"/>
                </a:solidFill>
                <a:latin typeface="+mn-ea"/>
                <a:ea typeface="+mn-ea"/>
              </a:rPr>
              <a:t> ② 추가 엘리베이터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설치비</a:t>
            </a:r>
            <a:r>
              <a:rPr lang="en-US" altLang="ko-KR" sz="1100" kern="0" dirty="0" smtClean="0">
                <a:solidFill>
                  <a:srgbClr val="000000"/>
                </a:solidFill>
                <a:latin typeface="+mn-ea"/>
                <a:ea typeface="+mn-ea"/>
              </a:rPr>
              <a:t>/</a:t>
            </a:r>
            <a:r>
              <a:rPr lang="ko-KR" altLang="en-US" sz="1100" kern="0" dirty="0" smtClean="0">
                <a:solidFill>
                  <a:srgbClr val="000000"/>
                </a:solidFill>
                <a:latin typeface="+mn-ea"/>
                <a:ea typeface="+mn-ea"/>
              </a:rPr>
              <a:t>전용면적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임대료감소</a:t>
            </a:r>
            <a:r>
              <a:rPr lang="en-US" altLang="ko-KR" sz="1100" kern="0" dirty="0" smtClean="0">
                <a:solidFill>
                  <a:srgbClr val="000000"/>
                </a:solidFill>
                <a:latin typeface="+mn-ea"/>
                <a:ea typeface="+mn-ea"/>
              </a:rPr>
              <a:t>/</a:t>
            </a:r>
            <a:r>
              <a:rPr lang="ko-KR" altLang="en-US" sz="1100" kern="0" dirty="0" smtClean="0">
                <a:solidFill>
                  <a:srgbClr val="000000"/>
                </a:solidFill>
                <a:latin typeface="+mn-ea"/>
                <a:ea typeface="+mn-ea"/>
              </a:rPr>
              <a:t>추가공사비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,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등 감안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: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약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450</a:t>
            </a:r>
            <a:r>
              <a:rPr lang="ko-KR" altLang="en-US" sz="1100" kern="0" dirty="0" err="1">
                <a:solidFill>
                  <a:srgbClr val="000000"/>
                </a:solidFill>
                <a:latin typeface="+mn-ea"/>
                <a:ea typeface="+mn-ea"/>
              </a:rPr>
              <a:t>억원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 절감</a:t>
            </a:r>
          </a:p>
          <a:p>
            <a:pPr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3)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설계상 오피스건물의 잉여엘리베이터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1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대 절감 시 추가 임대료수입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: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약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75</a:t>
            </a:r>
            <a:r>
              <a:rPr lang="ko-KR" altLang="en-US" sz="1100" kern="0" dirty="0" err="1">
                <a:solidFill>
                  <a:srgbClr val="000000"/>
                </a:solidFill>
                <a:latin typeface="+mn-ea"/>
                <a:ea typeface="+mn-ea"/>
              </a:rPr>
              <a:t>억원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(50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년간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)</a:t>
            </a:r>
            <a:endParaRPr lang="ko-KR" altLang="en-US" sz="1100" kern="0" dirty="0">
              <a:solidFill>
                <a:srgbClr val="000000"/>
              </a:solidFill>
              <a:latin typeface="+mn-ea"/>
              <a:ea typeface="+mn-ea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100" kern="0" dirty="0" smtClean="0">
                <a:solidFill>
                  <a:srgbClr val="000000"/>
                </a:solidFill>
                <a:latin typeface="+mn-ea"/>
                <a:ea typeface="+mn-ea"/>
              </a:rPr>
              <a:t>4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)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설계상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6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만평 건물의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Loading Dock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및 </a:t>
            </a:r>
            <a:r>
              <a:rPr lang="ko-KR" altLang="en-US" sz="1100" kern="0" dirty="0" err="1">
                <a:solidFill>
                  <a:srgbClr val="000000"/>
                </a:solidFill>
                <a:latin typeface="+mn-ea"/>
                <a:ea typeface="+mn-ea"/>
              </a:rPr>
              <a:t>쓰레기집하장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 </a:t>
            </a:r>
            <a:r>
              <a:rPr lang="ko-KR" altLang="en-US" sz="1100" kern="0" dirty="0" smtClean="0">
                <a:solidFill>
                  <a:srgbClr val="000000"/>
                </a:solidFill>
                <a:latin typeface="+mn-ea"/>
                <a:ea typeface="+mn-ea"/>
              </a:rPr>
              <a:t>면적절감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: 250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평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100" kern="0" dirty="0" smtClean="0">
                <a:solidFill>
                  <a:srgbClr val="000000"/>
                </a:solidFill>
                <a:latin typeface="+mn-ea"/>
                <a:ea typeface="+mn-ea"/>
              </a:rPr>
              <a:t>5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) </a:t>
            </a:r>
            <a:r>
              <a:rPr lang="ko-KR" altLang="en-US" sz="1100" kern="0" dirty="0" smtClean="0">
                <a:solidFill>
                  <a:srgbClr val="000000"/>
                </a:solidFill>
                <a:latin typeface="+mn-ea"/>
                <a:ea typeface="+mn-ea"/>
              </a:rPr>
              <a:t>설계상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초고층 주상복합아파트의 헬스장 면적을 적정면적으로 절감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: 100</a:t>
            </a:r>
            <a:r>
              <a:rPr lang="ko-KR" altLang="en-US" sz="1100" kern="0" dirty="0" smtClean="0">
                <a:solidFill>
                  <a:srgbClr val="000000"/>
                </a:solidFill>
                <a:latin typeface="+mn-ea"/>
                <a:ea typeface="+mn-ea"/>
              </a:rPr>
              <a:t>평</a:t>
            </a:r>
            <a:r>
              <a:rPr lang="en-US" altLang="ko-KR" sz="1100" kern="0" dirty="0" smtClean="0">
                <a:solidFill>
                  <a:srgbClr val="000000"/>
                </a:solidFill>
                <a:latin typeface="+mn-ea"/>
                <a:ea typeface="+mn-ea"/>
              </a:rPr>
              <a:t>(21</a:t>
            </a:r>
            <a:r>
              <a:rPr lang="ko-KR" altLang="en-US" sz="1100" kern="0" dirty="0" err="1">
                <a:solidFill>
                  <a:srgbClr val="000000"/>
                </a:solidFill>
                <a:latin typeface="+mn-ea"/>
                <a:ea typeface="+mn-ea"/>
              </a:rPr>
              <a:t>억원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 </a:t>
            </a:r>
            <a:r>
              <a:rPr lang="ko-KR" altLang="en-US" sz="1100" kern="0" dirty="0" smtClean="0">
                <a:solidFill>
                  <a:srgbClr val="000000"/>
                </a:solidFill>
                <a:latin typeface="+mn-ea"/>
                <a:ea typeface="+mn-ea"/>
              </a:rPr>
              <a:t>절감</a:t>
            </a:r>
            <a:r>
              <a:rPr lang="en-US" altLang="ko-KR" sz="1100" kern="0" dirty="0" smtClean="0">
                <a:solidFill>
                  <a:srgbClr val="000000"/>
                </a:solidFill>
                <a:latin typeface="+mn-ea"/>
                <a:ea typeface="+mn-ea"/>
              </a:rPr>
              <a:t>)</a:t>
            </a:r>
            <a:endParaRPr lang="ko-KR" altLang="en-US" sz="1100" kern="0" dirty="0">
              <a:solidFill>
                <a:srgbClr val="000000"/>
              </a:solidFill>
              <a:latin typeface="+mn-ea"/>
              <a:ea typeface="+mn-ea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100" kern="0" dirty="0" smtClean="0">
                <a:solidFill>
                  <a:srgbClr val="000000"/>
                </a:solidFill>
                <a:latin typeface="+mn-ea"/>
                <a:ea typeface="+mn-ea"/>
              </a:rPr>
              <a:t>6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)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설계상 오피스건물 엘리베이터 </a:t>
            </a:r>
            <a:r>
              <a:rPr lang="ko-KR" altLang="en-US" sz="1100" kern="0" dirty="0" smtClean="0">
                <a:solidFill>
                  <a:srgbClr val="000000"/>
                </a:solidFill>
                <a:latin typeface="+mn-ea"/>
                <a:ea typeface="+mn-ea"/>
              </a:rPr>
              <a:t>대수 부족을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컨설팅으로 사전 발견하여 문제점해결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100" kern="0" dirty="0" smtClean="0">
                <a:solidFill>
                  <a:srgbClr val="000000"/>
                </a:solidFill>
                <a:latin typeface="+mn-ea"/>
                <a:ea typeface="+mn-ea"/>
              </a:rPr>
              <a:t>  =&gt;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출근시간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20</a:t>
            </a:r>
            <a:r>
              <a:rPr lang="ko-KR" altLang="en-US" sz="1100" kern="0" dirty="0" err="1">
                <a:solidFill>
                  <a:srgbClr val="000000"/>
                </a:solidFill>
                <a:latin typeface="+mn-ea"/>
                <a:ea typeface="+mn-ea"/>
              </a:rPr>
              <a:t>분이상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 지체 </a:t>
            </a:r>
            <a:r>
              <a:rPr lang="ko-KR" altLang="en-US" sz="1100" kern="0" dirty="0" smtClean="0">
                <a:solidFill>
                  <a:srgbClr val="000000"/>
                </a:solidFill>
                <a:latin typeface="+mn-ea"/>
                <a:ea typeface="+mn-ea"/>
              </a:rPr>
              <a:t>예상된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것을 설계단계에서 사전해결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7)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각 </a:t>
            </a:r>
            <a:r>
              <a:rPr lang="ko-KR" altLang="en-US" sz="1100" kern="0" dirty="0" err="1">
                <a:solidFill>
                  <a:srgbClr val="000000"/>
                </a:solidFill>
                <a:latin typeface="+mn-ea"/>
                <a:ea typeface="+mn-ea"/>
              </a:rPr>
              <a:t>건물별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 개별시스템을 통합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(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전기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,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설비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,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방재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, BAS) :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투자비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60</a:t>
            </a:r>
            <a:r>
              <a:rPr lang="ko-KR" altLang="en-US" sz="1100" kern="0" dirty="0" err="1">
                <a:solidFill>
                  <a:srgbClr val="000000"/>
                </a:solidFill>
                <a:latin typeface="+mn-ea"/>
                <a:ea typeface="+mn-ea"/>
              </a:rPr>
              <a:t>억원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,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면적절감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400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평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100" kern="0" dirty="0" smtClean="0">
                <a:solidFill>
                  <a:srgbClr val="000000"/>
                </a:solidFill>
                <a:latin typeface="+mn-ea"/>
                <a:ea typeface="+mn-ea"/>
              </a:rPr>
              <a:t>8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)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오피스건물의 배치위치에 따른 부동산 자산가치 차이금액 산출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: 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약 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126</a:t>
            </a:r>
            <a:r>
              <a:rPr lang="ko-KR" altLang="en-US" sz="1100" kern="0" dirty="0" err="1">
                <a:solidFill>
                  <a:srgbClr val="000000"/>
                </a:solidFill>
                <a:latin typeface="+mn-ea"/>
                <a:ea typeface="+mn-ea"/>
              </a:rPr>
              <a:t>억원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(50</a:t>
            </a:r>
            <a:r>
              <a:rPr lang="ko-KR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년간</a:t>
            </a:r>
            <a:r>
              <a:rPr lang="en-US" altLang="ko-KR" sz="1100" kern="0" dirty="0">
                <a:solidFill>
                  <a:srgbClr val="000000"/>
                </a:solidFill>
                <a:latin typeface="+mn-ea"/>
                <a:ea typeface="+mn-ea"/>
              </a:rPr>
              <a:t>) </a:t>
            </a:r>
            <a:endParaRPr lang="ko-KR" altLang="en-US" sz="1100" kern="0" spc="0" dirty="0">
              <a:solidFill>
                <a:srgbClr val="000000"/>
              </a:solidFill>
              <a:effectLst/>
              <a:latin typeface="+mn-ea"/>
              <a:ea typeface="+mn-ea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64084" y="5457056"/>
            <a:ext cx="3224956" cy="309084"/>
          </a:xfrm>
          <a:prstGeom prst="flowChartAlternateProcess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dirty="0">
                <a:solidFill>
                  <a:prstClr val="white"/>
                </a:solidFill>
                <a:latin typeface="맑은 고딕"/>
                <a:ea typeface="맑은 고딕"/>
              </a:rPr>
              <a:t>□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시설관리 측면의 컨설팅 성과  사례 </a:t>
            </a:r>
            <a:endParaRPr kumimoji="0" lang="ko-KR" altLang="en-US" sz="1400" b="1" kern="0" baseline="30000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바닥글 개체 틀 2"/>
          <p:cNvSpPr txBox="1">
            <a:spLocks/>
          </p:cNvSpPr>
          <p:nvPr/>
        </p:nvSpPr>
        <p:spPr>
          <a:xfrm>
            <a:off x="764704" y="9633520"/>
            <a:ext cx="4615532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800" b="1" kern="1200">
                <a:solidFill>
                  <a:schemeClr val="accent1">
                    <a:lumMod val="75000"/>
                  </a:schemeClr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본 자료내용에 관한 권리는 작성자에게 있습니다</a:t>
            </a:r>
            <a:r>
              <a:rPr kumimoji="0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. / </a:t>
            </a: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복사ㆍ인용ㆍ전재를 금합니다</a:t>
            </a:r>
            <a:r>
              <a:rPr kumimoji="0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.</a:t>
            </a:r>
            <a:r>
              <a:rPr kumimoji="0" lang="ko-KR" altLang="en-US" sz="800" b="1" i="0" u="none" strike="noStrike" kern="0" cap="none" spc="0" normalizeH="0" baseline="0" noProof="0" smtClean="0">
                <a:ln>
                  <a:noFill/>
                </a:ln>
                <a:solidFill>
                  <a:srgbClr val="53548A">
                    <a:lumMod val="75000"/>
                  </a:srgbClr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 </a:t>
            </a:r>
            <a:endParaRPr kumimoji="0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53548A">
                  <a:lumMod val="75000"/>
                </a:srgbClr>
              </a:solidFill>
              <a:effectLst/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384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오각형 5"/>
          <p:cNvSpPr/>
          <p:nvPr/>
        </p:nvSpPr>
        <p:spPr bwMode="auto">
          <a:xfrm>
            <a:off x="620688" y="1208584"/>
            <a:ext cx="4032448" cy="360040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90000" tIns="46800" rIns="90000" bIns="46800" anchor="t"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6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6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대표 컨설턴트</a:t>
            </a:r>
            <a:r>
              <a:rPr kumimoji="0" lang="en-US" altLang="ko-KR" sz="16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 dirty="0" err="1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성낙원</a:t>
            </a:r>
            <a:r>
              <a:rPr kumimoji="0" lang="ko-KR" altLang="en-US" sz="16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박사</a:t>
            </a:r>
            <a:r>
              <a:rPr kumimoji="0" lang="en-US" altLang="ko-KR" sz="16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ko-KR" altLang="en-US" sz="16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의 주요실적</a:t>
            </a:r>
            <a:endParaRPr kumimoji="0" lang="en-US" altLang="ko-KR" sz="16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7" name="Group 14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44435911"/>
              </p:ext>
            </p:extLst>
          </p:nvPr>
        </p:nvGraphicFramePr>
        <p:xfrm>
          <a:off x="620688" y="1856656"/>
          <a:ext cx="5544616" cy="6835152"/>
        </p:xfrm>
        <a:graphic>
          <a:graphicData uri="http://schemas.openxmlformats.org/drawingml/2006/table">
            <a:tbl>
              <a:tblPr/>
              <a:tblGrid>
                <a:gridCol w="1296144"/>
                <a:gridCol w="4248472"/>
              </a:tblGrid>
              <a:tr h="297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 분</a:t>
                      </a: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EAEAEA">
                            <a:shade val="30000"/>
                            <a:satMod val="115000"/>
                          </a:srgbClr>
                        </a:gs>
                        <a:gs pos="50000">
                          <a:srgbClr val="EAEAEA">
                            <a:shade val="67500"/>
                            <a:satMod val="115000"/>
                          </a:srgbClr>
                        </a:gs>
                        <a:gs pos="100000">
                          <a:srgbClr val="EAEAEA">
                            <a:shade val="100000"/>
                            <a:satMod val="115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컨설팅  수행실적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EAEAEA">
                            <a:shade val="30000"/>
                            <a:satMod val="115000"/>
                          </a:srgbClr>
                        </a:gs>
                        <a:gs pos="50000">
                          <a:srgbClr val="EAEAEA">
                            <a:shade val="67500"/>
                            <a:satMod val="115000"/>
                          </a:srgbClr>
                        </a:gs>
                        <a:gs pos="100000">
                          <a:srgbClr val="EAEAEA">
                            <a:shade val="100000"/>
                            <a:satMod val="115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1646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오피스빌딩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D1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삼성전자 본사사옥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서초동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),    </a:t>
                      </a: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삼성물산 본사사옥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서초동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금호신축사옥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신문로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),   KT </a:t>
                      </a:r>
                      <a:r>
                        <a:rPr lang="ko-KR" altLang="en-US" sz="1200" kern="1200" dirty="0" err="1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전산통합센타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대전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),   </a:t>
                      </a: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삼성본관</a:t>
                      </a:r>
                      <a:endParaRPr lang="en-US" altLang="ko-KR" sz="1200" kern="1200" dirty="0" smtClean="0">
                        <a:solidFill>
                          <a:schemeClr val="bg2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63</a:t>
                      </a: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빌딩 주차장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여의도동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),   ASEM TOWER(</a:t>
                      </a: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서초구 삼성동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endParaRPr lang="ko-KR" altLang="en-US" sz="1200" kern="1200" dirty="0" smtClean="0">
                        <a:solidFill>
                          <a:schemeClr val="bg2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동원산업 양재사옥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 </a:t>
                      </a:r>
                      <a:r>
                        <a:rPr lang="ko-KR" altLang="en-US" sz="1200" kern="1200" dirty="0" err="1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교보증권</a:t>
                      </a: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여의도사옥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 </a:t>
                      </a: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중앙일보본사사옥</a:t>
                      </a:r>
                      <a:r>
                        <a:rPr lang="en-US" altLang="ko-KR" sz="1200" kern="1200" baseline="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  </a:t>
                      </a:r>
                      <a:r>
                        <a:rPr lang="ko-KR" altLang="en-US" sz="1200" kern="1200" baseline="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삼성전자 </a:t>
                      </a:r>
                      <a:r>
                        <a:rPr lang="en-US" altLang="ko-KR" sz="1200" kern="1200" baseline="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DM</a:t>
                      </a:r>
                      <a:r>
                        <a:rPr lang="ko-KR" altLang="en-US" sz="1200" kern="1200" baseline="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연구소</a:t>
                      </a:r>
                      <a:r>
                        <a:rPr lang="en-US" altLang="ko-KR" sz="1200" kern="1200" baseline="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200" kern="1200" baseline="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수원</a:t>
                      </a:r>
                      <a:r>
                        <a:rPr lang="en-US" altLang="ko-KR" sz="1200" kern="1200" baseline="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),   </a:t>
                      </a:r>
                      <a:r>
                        <a:rPr lang="ko-KR" altLang="en-US" sz="1200" kern="1200" baseline="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삼성전자</a:t>
                      </a:r>
                      <a:r>
                        <a:rPr lang="en-US" altLang="ko-KR" sz="1200" kern="1200" baseline="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CS</a:t>
                      </a:r>
                      <a:r>
                        <a:rPr lang="ko-KR" altLang="en-US" sz="1200" kern="1200" baseline="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아카데미빌딩</a:t>
                      </a:r>
                      <a:r>
                        <a:rPr lang="en-US" altLang="ko-KR" sz="1200" kern="1200" baseline="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200" kern="1200" baseline="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수원</a:t>
                      </a:r>
                      <a:r>
                        <a:rPr lang="en-US" altLang="ko-KR" sz="1200" kern="1200" baseline="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),   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삼성전자 정보통신연구소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수원</a:t>
                      </a:r>
                      <a:r>
                        <a:rPr lang="en-US" altLang="ko-KR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),  </a:t>
                      </a:r>
                      <a:r>
                        <a:rPr lang="ko-KR" altLang="en-US" sz="12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등</a:t>
                      </a:r>
                      <a:endParaRPr lang="ko-KR" altLang="en-US" sz="1200" kern="1200" dirty="0">
                        <a:solidFill>
                          <a:schemeClr val="bg2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D1D31"/>
                    </a:solidFill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고급주거시설ㆍ복합시설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D1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타워팰리스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Ⅰ,   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타워팰리스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Ⅱ,   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타워팰리스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Ⅲ,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잠실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갤러리아팰리스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, 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대성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디큐브시티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신도림동 복합시설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),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용산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파크타워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용산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), 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타임브릿지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분당 오피스텔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),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목동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트라팰리스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,  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서초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가든스위트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,  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서초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트라팰리스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,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보라매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삼성쉐르빌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, 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래미안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이스트팰리스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,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보라매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옴니타워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일산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SK M-CITY,  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김포고촌 현대아파트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한컴돋움" pitchFamily="18" charset="2"/>
                        </a:rPr>
                        <a:t>,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등 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D1D31"/>
                    </a:solidFill>
                  </a:tcPr>
                </a:tc>
              </a:tr>
              <a:tr h="3306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 M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관련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D1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◀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Stack Effect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컨설팅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ko-KR" alt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타워팰리스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,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잠실 </a:t>
                      </a:r>
                      <a:r>
                        <a:rPr kumimoji="1" lang="ko-KR" alt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갤러리아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팰리스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삼성전자 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DM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연구소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분당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타임브리지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목동 </a:t>
                      </a:r>
                      <a:r>
                        <a:rPr kumimoji="1" lang="ko-KR" alt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트라팰리스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용산 </a:t>
                      </a:r>
                      <a:r>
                        <a:rPr kumimoji="1" lang="ko-KR" alt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파크타워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등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◀</a:t>
                      </a: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시설진단</a:t>
                      </a:r>
                      <a:endParaRPr kumimoji="1" lang="en-US" altLang="ko-KR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신라호텔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,   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삼성서울병원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,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강북삼성병원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,  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제일병원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,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  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에버랜드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리조트시설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용인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),  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삼성레포츠센타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서초동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),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  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휘닉스파크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스키시설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,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호텔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,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콘도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,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기타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),   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등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◀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연구용역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  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시설관리표준화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기술표준원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),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  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래미안아파트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표준화모델개발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회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삼성물산 상품개발팀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◀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부동산 평가실사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(Physical Due Diligence)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</a:rPr>
                        <a:t>                         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  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한솔엠닷컴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 빌딩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 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동원증권사옥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,  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퍼시픽타워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,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  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데이콤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 빌딩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,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   남대문 빌딩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,  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메가스터디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사옥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,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한컴돋움" pitchFamily="18" charset="2"/>
                        </a:rPr>
                        <a:t>  등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D1D31"/>
                    </a:solidFill>
                  </a:tcPr>
                </a:tc>
              </a:tr>
            </a:tbl>
          </a:graphicData>
        </a:graphic>
      </p:graphicFrame>
      <p:sp>
        <p:nvSpPr>
          <p:cNvPr id="35" name="바닥글 개체 틀 2"/>
          <p:cNvSpPr>
            <a:spLocks noGrp="1"/>
          </p:cNvSpPr>
          <p:nvPr>
            <p:ph type="ftr" sz="quarter" idx="4294967295"/>
          </p:nvPr>
        </p:nvSpPr>
        <p:spPr>
          <a:xfrm>
            <a:off x="1305306" y="9644001"/>
            <a:ext cx="4615532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ko-KR" altLang="en-US" dirty="0" smtClean="0">
                <a:solidFill>
                  <a:srgbClr val="53548A">
                    <a:lumMod val="75000"/>
                  </a:srgbClr>
                </a:solidFill>
              </a:rPr>
              <a:t>본 자료내용에 관한 권리는 작성자에게 있습니다</a:t>
            </a:r>
            <a:r>
              <a:rPr lang="en-US" altLang="ko-KR" dirty="0" smtClean="0">
                <a:solidFill>
                  <a:srgbClr val="53548A">
                    <a:lumMod val="75000"/>
                  </a:srgbClr>
                </a:solidFill>
              </a:rPr>
              <a:t>. / </a:t>
            </a:r>
            <a:r>
              <a:rPr lang="ko-KR" altLang="en-US" dirty="0" err="1" smtClean="0">
                <a:solidFill>
                  <a:srgbClr val="53548A">
                    <a:lumMod val="75000"/>
                  </a:srgbClr>
                </a:solidFill>
              </a:rPr>
              <a:t>복사ㆍ인용ㆍ전재를</a:t>
            </a:r>
            <a:r>
              <a:rPr lang="ko-KR" altLang="en-US" dirty="0" smtClean="0">
                <a:solidFill>
                  <a:srgbClr val="53548A">
                    <a:lumMod val="75000"/>
                  </a:srgbClr>
                </a:solidFill>
              </a:rPr>
              <a:t> 금합니다</a:t>
            </a:r>
            <a:r>
              <a:rPr lang="en-US" altLang="ko-KR" dirty="0" smtClean="0">
                <a:solidFill>
                  <a:srgbClr val="53548A">
                    <a:lumMod val="75000"/>
                  </a:srgbClr>
                </a:solidFill>
              </a:rPr>
              <a:t>.</a:t>
            </a:r>
            <a:r>
              <a:rPr lang="ko-KR" altLang="en-US" dirty="0" smtClean="0">
                <a:solidFill>
                  <a:srgbClr val="53548A">
                    <a:lumMod val="75000"/>
                  </a:srgbClr>
                </a:solidFill>
              </a:rPr>
              <a:t> </a:t>
            </a:r>
            <a:endParaRPr lang="ko-KR" altLang="en-US" dirty="0">
              <a:solidFill>
                <a:srgbClr val="53548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25248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M학회 컨설팅영업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영보 회사소개서작성중">
  <a:themeElements>
    <a:clrScheme name="도시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영보 회사소개서작성중">
  <a:themeElements>
    <a:clrScheme name="도시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영보 회사소개서작성중">
  <a:themeElements>
    <a:clrScheme name="도시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영보 회사소개서작성중">
  <a:themeElements>
    <a:clrScheme name="도시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영보 회사소개서작성중">
  <a:themeElements>
    <a:clrScheme name="도시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FM학회 컨설팅영업</Template>
  <TotalTime>688</TotalTime>
  <Words>2119</Words>
  <Application>Microsoft Office PowerPoint</Application>
  <PresentationFormat>A4 용지(210x297mm)</PresentationFormat>
  <Paragraphs>431</Paragraphs>
  <Slides>10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6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FM학회 컨설팅영업</vt:lpstr>
      <vt:lpstr>영보 회사소개서작성중</vt:lpstr>
      <vt:lpstr>1_영보 회사소개서작성중</vt:lpstr>
      <vt:lpstr>2_영보 회사소개서작성중</vt:lpstr>
      <vt:lpstr>3_영보 회사소개서작성중</vt:lpstr>
      <vt:lpstr>6_영보 회사소개서작성중</vt:lpstr>
      <vt:lpstr>훈민정음</vt:lpstr>
      <vt:lpstr>Image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성낙원</dc:creator>
  <cp:lastModifiedBy>snoopy</cp:lastModifiedBy>
  <cp:revision>71</cp:revision>
  <dcterms:created xsi:type="dcterms:W3CDTF">2012-07-02T07:57:47Z</dcterms:created>
  <dcterms:modified xsi:type="dcterms:W3CDTF">2014-07-12T07:45:59Z</dcterms:modified>
</cp:coreProperties>
</file>