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02" r:id="rId1"/>
  </p:sldMasterIdLst>
  <p:notesMasterIdLst>
    <p:notesMasterId r:id="rId8"/>
  </p:notesMasterIdLst>
  <p:handoutMasterIdLst>
    <p:handoutMasterId r:id="rId9"/>
  </p:handoutMasterIdLst>
  <p:sldIdLst>
    <p:sldId id="269" r:id="rId2"/>
    <p:sldId id="271" r:id="rId3"/>
    <p:sldId id="286" r:id="rId4"/>
    <p:sldId id="287" r:id="rId5"/>
    <p:sldId id="285" r:id="rId6"/>
    <p:sldId id="288" r:id="rId7"/>
  </p:sldIdLst>
  <p:sldSz cx="6858000" cy="9144000" type="screen4x3"/>
  <p:notesSz cx="6735763" cy="9866313"/>
  <p:embeddedFontLst>
    <p:embeddedFont>
      <p:font typeface="HY울릉도M" panose="02030600000101010101" pitchFamily="18" charset="-127"/>
      <p:regular r:id="rId10"/>
    </p:embeddedFont>
    <p:embeddedFont>
      <p:font typeface="-윤고딕310" panose="020B0600000101010101" charset="-127"/>
      <p:regular r:id="rId11"/>
    </p:embeddedFont>
    <p:embeddedFont>
      <p:font typeface="맑은 고딕" panose="020B0503020000020004" pitchFamily="50" charset="-127"/>
      <p:regular r:id="rId12"/>
      <p:bold r:id="rId13"/>
    </p:embeddedFont>
    <p:embeddedFont>
      <p:font typeface="HY헤드라인M" panose="02030600000101010101" pitchFamily="18" charset="-127"/>
      <p:regular r:id="rId14"/>
    </p:embeddedFont>
    <p:embeddedFont>
      <p:font typeface="함초롬바탕" panose="02030504000101010101" pitchFamily="18" charset="-127"/>
      <p:regular r:id="rId15"/>
      <p:bold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3" pos="68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5511" userDrawn="1">
          <p15:clr>
            <a:srgbClr val="A4A3A4"/>
          </p15:clr>
        </p15:guide>
        <p15:guide id="6" orient="horz" pos="3430" userDrawn="1">
          <p15:clr>
            <a:srgbClr val="A4A3A4"/>
          </p15:clr>
        </p15:guide>
        <p15:guide id="7" orient="horz" pos="890" userDrawn="1">
          <p15:clr>
            <a:srgbClr val="A4A3A4"/>
          </p15:clr>
        </p15:guide>
        <p15:guide id="8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9E3"/>
    <a:srgbClr val="1496CA"/>
    <a:srgbClr val="0E6B90"/>
    <a:srgbClr val="37D4FF"/>
    <a:srgbClr val="EAEFF7"/>
    <a:srgbClr val="D2DEEF"/>
    <a:srgbClr val="16A9E4"/>
    <a:srgbClr val="0F749D"/>
    <a:srgbClr val="0A4C66"/>
    <a:srgbClr val="2BB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6" autoAdjust="0"/>
    <p:restoredTop sz="94212" autoAdjust="0"/>
  </p:normalViewPr>
  <p:slideViewPr>
    <p:cSldViewPr showGuides="1">
      <p:cViewPr>
        <p:scale>
          <a:sx n="75" d="100"/>
          <a:sy n="75" d="100"/>
        </p:scale>
        <p:origin x="-3300" y="-324"/>
      </p:cViewPr>
      <p:guideLst>
        <p:guide orient="horz" pos="2880"/>
        <p:guide orient="horz" pos="4573"/>
        <p:guide orient="horz" pos="1187"/>
        <p:guide pos="51"/>
        <p:guide pos="2160"/>
        <p:guide pos="4133"/>
        <p:guide pos="416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930" y="-10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57778-AE81-4050-A845-63F893DFDF69}" type="datetimeFigureOut">
              <a:rPr lang="ko-KR" altLang="en-US" smtClean="0"/>
              <a:t>2014-11-20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44278-E60C-433F-869F-3DBBB689D0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910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412CD-2A21-4426-8319-5D7393BB96BF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C4073-6FB3-4D2C-9AF2-2229580981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574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8888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0834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451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773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38593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1351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400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02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785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88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56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52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D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E2648-5C8D-4992-8ED4-FE323F3F9C61}" type="datetimeFigureOut">
              <a:rPr lang="ko-KR" altLang="en-US" smtClean="0"/>
              <a:pPr/>
              <a:t>2014-11-20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781FD-F48D-4723-8965-D920426B49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0206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nchon1004kids@hanmail.ne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rgbClr val="2BB5EB">
                <a:lumMod val="2000"/>
                <a:lumOff val="98000"/>
              </a:srgbClr>
            </a:gs>
            <a:gs pos="32000">
              <a:srgbClr val="37D4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76672" y="899592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spc="-100" dirty="0" smtClean="0">
                <a:ln>
                  <a:solidFill>
                    <a:prstClr val="white">
                      <a:alpha val="5000"/>
                    </a:prstClr>
                  </a:solidFill>
                </a:ln>
                <a:solidFill>
                  <a:prstClr val="white"/>
                </a:solidFill>
                <a:effectLst>
                  <a:outerShdw blurRad="127000" algn="ctr" rotWithShape="0">
                    <a:prstClr val="black">
                      <a:alpha val="72000"/>
                    </a:prstClr>
                  </a:outerShdw>
                </a:effectLst>
                <a:latin typeface="HY울릉도M" panose="02030600000101010101" pitchFamily="18" charset="-127"/>
                <a:ea typeface="HY울릉도M" panose="02030600000101010101" pitchFamily="18" charset="-127"/>
              </a:rPr>
              <a:t>2014</a:t>
            </a:r>
            <a:r>
              <a:rPr lang="ko-KR" altLang="en-US" sz="4000" b="1" spc="-100" dirty="0" smtClean="0">
                <a:ln>
                  <a:solidFill>
                    <a:prstClr val="white">
                      <a:alpha val="5000"/>
                    </a:prstClr>
                  </a:solidFill>
                </a:ln>
                <a:solidFill>
                  <a:prstClr val="white"/>
                </a:solidFill>
                <a:effectLst>
                  <a:outerShdw blurRad="127000" algn="ctr" rotWithShape="0">
                    <a:prstClr val="black">
                      <a:alpha val="72000"/>
                    </a:prstClr>
                  </a:outerShdw>
                </a:effectLst>
                <a:latin typeface="HY울릉도M" panose="02030600000101010101" pitchFamily="18" charset="-127"/>
                <a:ea typeface="HY울릉도M" panose="02030600000101010101" pitchFamily="18" charset="-127"/>
              </a:rPr>
              <a:t>년 기업재난관리자</a:t>
            </a:r>
            <a:endParaRPr lang="ko-KR" altLang="en-US" sz="4000" b="1" spc="-100" dirty="0">
              <a:ln>
                <a:solidFill>
                  <a:prstClr val="white">
                    <a:alpha val="5000"/>
                  </a:prstClr>
                </a:solidFill>
              </a:ln>
              <a:solidFill>
                <a:prstClr val="white"/>
              </a:solidFill>
              <a:effectLst>
                <a:outerShdw blurRad="127000" algn="ctr" rotWithShape="0">
                  <a:prstClr val="black">
                    <a:alpha val="72000"/>
                  </a:prstClr>
                </a:outerShdw>
              </a:effectLst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6712" y="154766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100" dirty="0" smtClean="0">
                <a:ln>
                  <a:solidFill>
                    <a:prstClr val="white">
                      <a:alpha val="5000"/>
                    </a:prstClr>
                  </a:solidFill>
                </a:ln>
                <a:solidFill>
                  <a:prstClr val="white"/>
                </a:solidFill>
                <a:effectLst>
                  <a:outerShdw blurRad="127000" algn="ctr" rotWithShape="0">
                    <a:prstClr val="black">
                      <a:alpha val="72000"/>
                    </a:prstClr>
                  </a:outerShdw>
                </a:effectLst>
                <a:latin typeface="HY울릉도M" panose="02030600000101010101" pitchFamily="18" charset="-127"/>
                <a:ea typeface="HY울릉도M" panose="02030600000101010101" pitchFamily="18" charset="-127"/>
              </a:rPr>
              <a:t>법정자격 교육과정 안내</a:t>
            </a:r>
            <a:endParaRPr lang="ko-KR" altLang="en-US" sz="3600" spc="-100" dirty="0">
              <a:ln>
                <a:solidFill>
                  <a:prstClr val="white">
                    <a:alpha val="5000"/>
                  </a:prstClr>
                </a:solidFill>
              </a:ln>
              <a:solidFill>
                <a:prstClr val="white"/>
              </a:solidFill>
              <a:effectLst>
                <a:outerShdw blurRad="127000" algn="ctr" rotWithShape="0">
                  <a:prstClr val="black">
                    <a:alpha val="72000"/>
                  </a:prstClr>
                </a:outerShdw>
              </a:effectLst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pic>
        <p:nvPicPr>
          <p:cNvPr id="30" name="_x188866160" descr="EMB00000bbc13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808" y="7812361"/>
            <a:ext cx="3672408" cy="864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6672" y="3888551"/>
            <a:ext cx="59766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-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재해경감을 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위한 기업의 자율활동 지원에 관한 법률 제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10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조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(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전문인력의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      </a:t>
            </a: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>
              <a:lnSpc>
                <a:spcPct val="200000"/>
              </a:lnSpc>
            </a:pP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   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육성 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등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)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에 따라 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2013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년 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3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월 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7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일 기업재해경감활동 전문인력교육기관으로 </a:t>
            </a: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>
              <a:lnSpc>
                <a:spcPct val="200000"/>
              </a:lnSpc>
            </a:pP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  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지정을 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받아 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기업재난관리자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”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를 육성하는 교육과정을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안내함</a:t>
            </a: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>
              <a:lnSpc>
                <a:spcPct val="200000"/>
              </a:lnSpc>
            </a:pPr>
            <a:endParaRPr lang="en-US" altLang="ko-KR" sz="1400" spc="-100" dirty="0">
              <a:ln>
                <a:solidFill>
                  <a:prstClr val="black">
                    <a:alpha val="5000"/>
                  </a:prstClr>
                </a:solidFill>
              </a:ln>
              <a:solidFill>
                <a:srgbClr val="002060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>
              <a:lnSpc>
                <a:spcPct val="200000"/>
              </a:lnSpc>
            </a:pP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-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법률에 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따라 중앙재난안전대책본부장이 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기업재난관리자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” 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교육과정을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 </a:t>
            </a: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>
              <a:lnSpc>
                <a:spcPct val="200000"/>
              </a:lnSpc>
            </a:pP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  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이수하고 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자격시험에 합격한 자에게 자격증을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HY울릉도M" panose="02030600000101010101" pitchFamily="18" charset="-127"/>
                <a:ea typeface="HY울릉도M" panose="02030600000101010101" pitchFamily="18" charset="-127"/>
              </a:rPr>
              <a:t>수여함</a:t>
            </a: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>
              <a:lnSpc>
                <a:spcPct val="200000"/>
              </a:lnSpc>
            </a:pP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solidFill>
                <a:srgbClr val="002060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32656" y="3851920"/>
            <a:ext cx="6336704" cy="28803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47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95419" y="203200"/>
            <a:ext cx="6642738" cy="8785291"/>
            <a:chOff x="143508" y="116632"/>
            <a:chExt cx="8856984" cy="6624736"/>
          </a:xfrm>
        </p:grpSpPr>
        <p:sp>
          <p:nvSpPr>
            <p:cNvPr id="27" name="순서도: 수동 입력 26"/>
            <p:cNvSpPr/>
            <p:nvPr/>
          </p:nvSpPr>
          <p:spPr>
            <a:xfrm rot="5400000" flipV="1">
              <a:off x="6301798" y="-909482"/>
              <a:ext cx="720080" cy="2772308"/>
            </a:xfrm>
            <a:prstGeom prst="flowChartManualInput">
              <a:avLst/>
            </a:prstGeom>
            <a:solidFill>
              <a:srgbClr val="1496CA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srgbClr val="0A4C66">
                  <a:alpha val="5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grpSp>
          <p:nvGrpSpPr>
            <p:cNvPr id="4" name="그룹 3"/>
            <p:cNvGrpSpPr/>
            <p:nvPr/>
          </p:nvGrpSpPr>
          <p:grpSpPr>
            <a:xfrm>
              <a:off x="143508" y="116632"/>
              <a:ext cx="8856984" cy="6624736"/>
              <a:chOff x="143508" y="116632"/>
              <a:chExt cx="8856984" cy="6624736"/>
            </a:xfrm>
            <a:effectLst>
              <a:outerShdw blurRad="88900" algn="ctr" rotWithShape="0">
                <a:srgbClr val="0A4C66">
                  <a:alpha val="78000"/>
                </a:srgbClr>
              </a:outerShdw>
            </a:effectLst>
          </p:grpSpPr>
          <p:sp>
            <p:nvSpPr>
              <p:cNvPr id="3" name="순서도: 수동 입력 2"/>
              <p:cNvSpPr/>
              <p:nvPr/>
            </p:nvSpPr>
            <p:spPr>
              <a:xfrm rot="5400000" flipV="1">
                <a:off x="7398314" y="-765466"/>
                <a:ext cx="720080" cy="2484276"/>
              </a:xfrm>
              <a:prstGeom prst="flowChartManualInp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" name="직사각형 1"/>
              <p:cNvSpPr/>
              <p:nvPr/>
            </p:nvSpPr>
            <p:spPr>
              <a:xfrm>
                <a:off x="143508" y="495300"/>
                <a:ext cx="8856984" cy="62460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50800" dist="38100" dir="16200000" rotWithShape="0">
                  <a:srgbClr val="0A4C66">
                    <a:alpha val="14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48" name="직사각형 47"/>
          <p:cNvSpPr/>
          <p:nvPr/>
        </p:nvSpPr>
        <p:spPr>
          <a:xfrm>
            <a:off x="332656" y="827584"/>
            <a:ext cx="1938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1. </a:t>
            </a:r>
            <a:r>
              <a:rPr lang="ko-KR" altLang="en-US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교육의 소개 </a:t>
            </a:r>
            <a:endParaRPr lang="ko-KR" altLang="en-US" sz="22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306057" y="3958072"/>
            <a:ext cx="6123891" cy="2312620"/>
            <a:chOff x="326482" y="1469031"/>
            <a:chExt cx="6123891" cy="2312620"/>
          </a:xfrm>
        </p:grpSpPr>
        <p:sp>
          <p:nvSpPr>
            <p:cNvPr id="21" name="직사각형 20"/>
            <p:cNvSpPr/>
            <p:nvPr/>
          </p:nvSpPr>
          <p:spPr>
            <a:xfrm>
              <a:off x="615151" y="1469031"/>
              <a:ext cx="562365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한국재난안전기술원은 </a:t>
              </a: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 </a:t>
              </a:r>
              <a:r>
                <a:rPr lang="en-US" altLang="ko-KR" sz="1600" b="1" spc="-150" dirty="0" smtClean="0">
                  <a:solidFill>
                    <a:srgbClr val="0F749D"/>
                  </a:solidFill>
                  <a:latin typeface="+mn-ea"/>
                </a:rPr>
                <a:t>“</a:t>
              </a: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기업재난관리자</a:t>
              </a:r>
              <a:r>
                <a:rPr lang="en-US" altLang="ko-KR" sz="1600" b="1" spc="-150" dirty="0" smtClean="0">
                  <a:solidFill>
                    <a:srgbClr val="0F749D"/>
                  </a:solidFill>
                  <a:latin typeface="+mn-ea"/>
                </a:rPr>
                <a:t>”</a:t>
              </a: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를 </a:t>
              </a: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양성하는 기관입니다</a:t>
              </a:r>
              <a:endParaRPr lang="ko-KR" altLang="en-US" sz="1600" b="1" spc="-150" dirty="0">
                <a:solidFill>
                  <a:srgbClr val="0F749D"/>
                </a:solidFill>
                <a:latin typeface="+mn-ea"/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26482" y="1514551"/>
              <a:ext cx="241334" cy="269397"/>
            </a:xfrm>
            <a:prstGeom prst="rect">
              <a:avLst/>
            </a:prstGeom>
            <a:solidFill>
              <a:srgbClr val="0F74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ko-KR" altLang="en-US" sz="1600" dirty="0">
                <a:solidFill>
                  <a:schemeClr val="bg1"/>
                </a:solidFill>
                <a:latin typeface="-윤고딕310" panose="02030504000101010101" pitchFamily="18" charset="-127"/>
                <a:ea typeface="-윤고딕310" panose="02030504000101010101" pitchFamily="18" charset="-127"/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626335" y="1879592"/>
              <a:ext cx="5824038" cy="19020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본 기관은 </a:t>
              </a:r>
              <a:r>
                <a:rPr lang="ko-KR" altLang="en-US" sz="1400" spc="-100" dirty="0" err="1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소방방재청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에서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“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재해경감을 위한 기업의 자율활동 지원에 관한 법률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”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제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10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조 및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기업 재해경감 활동 전문인력 교육운영규정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”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5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조 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2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항에 따라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기업재해 경감활동 전문인력 교육기관으로 지정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되었다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 </a:t>
              </a:r>
            </a:p>
            <a:p>
              <a:pPr lvl="0">
                <a:lnSpc>
                  <a:spcPct val="120000"/>
                </a:lnSpc>
              </a:pP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lvl="0">
                <a:lnSpc>
                  <a:spcPct val="120000"/>
                </a:lnSpc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그에 따라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지속적이고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체계적인 재난안전 전문 교육을 통해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각종 위기와 재난에 대한 예방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대비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대응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복구 등 전문적인 기업재난관리자를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양성 하는데  기여하고자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합니다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 </a:t>
              </a:r>
              <a:endPara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297642" y="6372200"/>
            <a:ext cx="6183231" cy="2507271"/>
            <a:chOff x="326482" y="1697502"/>
            <a:chExt cx="6183231" cy="2507271"/>
          </a:xfrm>
        </p:grpSpPr>
        <p:sp>
          <p:nvSpPr>
            <p:cNvPr id="31" name="직사각형 30"/>
            <p:cNvSpPr/>
            <p:nvPr/>
          </p:nvSpPr>
          <p:spPr>
            <a:xfrm>
              <a:off x="615151" y="1697502"/>
              <a:ext cx="589456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국가는 </a:t>
              </a: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기업 재난안전관리자로 하여금 재해경감활동우수 기업에 대한</a:t>
              </a:r>
              <a:endParaRPr lang="en-US" altLang="ko-KR" sz="1600" b="1" spc="-150" dirty="0" smtClean="0">
                <a:solidFill>
                  <a:srgbClr val="0F749D"/>
                </a:solidFill>
                <a:latin typeface="+mn-ea"/>
              </a:endParaRPr>
            </a:p>
            <a:p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 지원을 하고 있습니다</a:t>
              </a:r>
              <a:r>
                <a:rPr lang="en-US" altLang="ko-KR" sz="1600" b="1" spc="-150" dirty="0" smtClean="0">
                  <a:solidFill>
                    <a:srgbClr val="0F749D"/>
                  </a:solidFill>
                  <a:latin typeface="+mn-ea"/>
                </a:rPr>
                <a:t>. </a:t>
              </a:r>
              <a:endParaRPr lang="ko-KR" altLang="en-US" sz="1600" b="1" spc="-150" dirty="0">
                <a:solidFill>
                  <a:srgbClr val="0F749D"/>
                </a:solidFill>
                <a:latin typeface="+mn-ea"/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326482" y="1750427"/>
              <a:ext cx="241334" cy="269397"/>
            </a:xfrm>
            <a:prstGeom prst="rect">
              <a:avLst/>
            </a:prstGeom>
            <a:solidFill>
              <a:srgbClr val="0F74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ko-KR" altLang="en-US" sz="1600" dirty="0">
                <a:solidFill>
                  <a:schemeClr val="bg1"/>
                </a:solidFill>
                <a:latin typeface="-윤고딕310" panose="02030504000101010101" pitchFamily="18" charset="-127"/>
                <a:ea typeface="-윤고딕310" panose="02030504000101010101" pitchFamily="18" charset="-127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626335" y="2302714"/>
              <a:ext cx="5824038" cy="19020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국가는 재해경감을 위한 기업의 자율활동 지원에 관한 법률에 의해 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19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조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err="1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가산점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 부여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20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조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err="1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보혐료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 할인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21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조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세제지원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22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조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자금지원 우대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23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조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재해경감 설비자금 등의 지원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등을 지원하고 있습니다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</a:t>
              </a:r>
            </a:p>
            <a:p>
              <a:pPr lvl="0">
                <a:lnSpc>
                  <a:spcPct val="120000"/>
                </a:lnSpc>
              </a:pP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>
                <a:lnSpc>
                  <a:spcPct val="120000"/>
                </a:lnSpc>
              </a:pPr>
              <a:r>
                <a:rPr lang="ko-KR" altLang="en-US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국가는 기업재해경감활동 우수기업에 지원과 기반을 조성하는 제도를 마련하고</a:t>
              </a: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(</a:t>
              </a:r>
              <a:r>
                <a:rPr lang="ko-KR" altLang="en-US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「</a:t>
              </a:r>
              <a:r>
                <a:rPr lang="ko-KR" altLang="en-US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재해경감을 위한 기업의 자율활동 지원에 관한 법률</a:t>
              </a: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(2007.07.19. </a:t>
              </a:r>
              <a:r>
                <a:rPr lang="ko-KR" altLang="en-US" sz="1400" spc="-100" dirty="0" err="1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00B050"/>
                  </a:solidFill>
                  <a:latin typeface="+mn-ea"/>
                </a:rPr>
                <a:t>소방방재청</a:t>
              </a:r>
              <a:r>
                <a:rPr lang="ko-KR" altLang="en-US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」</a:t>
              </a: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  </a:t>
              </a:r>
              <a:r>
                <a:rPr lang="ko-KR" altLang="en-US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기업이 자율적으로 재해경감활동을 전개하도록 지원하고 있습니다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</a:t>
              </a:r>
              <a:endPara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</p:txBody>
        </p:sp>
      </p:grpSp>
      <p:sp>
        <p:nvSpPr>
          <p:cNvPr id="24" name="직사각형 23"/>
          <p:cNvSpPr/>
          <p:nvPr/>
        </p:nvSpPr>
        <p:spPr>
          <a:xfrm>
            <a:off x="620688" y="1763337"/>
            <a:ext cx="5824038" cy="2160591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“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재해경감을 위한 기업의 자율활동 지원에 관한 법률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”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제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10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조 제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1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항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~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제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4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항에</a:t>
            </a: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+mn-ea"/>
            </a:endParaRPr>
          </a:p>
          <a:p>
            <a:pPr lvl="0">
              <a:lnSpc>
                <a:spcPct val="120000"/>
              </a:lnSpc>
            </a:pP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입각하여 전문교육과정을 이수하고 대통령령으로 정하는 시험에 합격한 자</a:t>
            </a:r>
            <a:endParaRPr lang="en-US" altLang="ko-KR" sz="1400" spc="-1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+mn-ea"/>
            </a:endParaRPr>
          </a:p>
          <a:p>
            <a:pPr lvl="0">
              <a:lnSpc>
                <a:spcPct val="120000"/>
              </a:lnSpc>
            </a:pP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이며</a:t>
            </a:r>
            <a:r>
              <a:rPr lang="en-US" altLang="ko-KR" sz="1400" b="1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, </a:t>
            </a:r>
            <a:r>
              <a:rPr lang="en-US" altLang="ko-KR" sz="1400" b="1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+mn-ea"/>
              </a:rPr>
              <a:t>“</a:t>
            </a:r>
            <a:r>
              <a:rPr lang="ko-KR" altLang="en-US" sz="1400" b="1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+mn-ea"/>
              </a:rPr>
              <a:t>기업에서 재난 및 재해경감활동을 하는 자</a:t>
            </a:r>
            <a:r>
              <a:rPr lang="en-US" altLang="ko-KR" sz="1400" b="1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+mn-ea"/>
              </a:rPr>
              <a:t>”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로서 기업의  재난의 대비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,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대응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,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및 재해로 부터 연속성 등의 역할 을 수행한다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.. </a:t>
            </a:r>
          </a:p>
          <a:p>
            <a:pPr lvl="0">
              <a:lnSpc>
                <a:spcPct val="120000"/>
              </a:lnSpc>
            </a:pPr>
            <a:endParaRPr lang="en-US" altLang="ko-KR" sz="1400" spc="-100" dirty="0">
              <a:ln>
                <a:solidFill>
                  <a:prstClr val="black">
                    <a:alpha val="5000"/>
                  </a:prstClr>
                </a:solidFill>
              </a:ln>
              <a:latin typeface="+mn-ea"/>
            </a:endParaRPr>
          </a:p>
          <a:p>
            <a:pPr lvl="0">
              <a:lnSpc>
                <a:spcPct val="120000"/>
              </a:lnSpc>
            </a:pP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사업연속성관리 국제표준규격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(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+mn-ea"/>
              </a:rPr>
              <a:t>ISO22301 BCM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)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이 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2012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년 </a:t>
            </a:r>
            <a:r>
              <a: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5</a:t>
            </a:r>
            <a:r>
              <a:rPr lang="ko-KR" altLang="en-US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월에 제정되고 우리나라 국가표준규격으로도 제정됨에 따라 향후 기업재난관리자의 자격이 </a:t>
            </a:r>
            <a:r>
              <a:rPr lang="ko-KR" altLang="en-US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필요하다</a:t>
            </a:r>
            <a:r>
              <a: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.</a:t>
            </a:r>
            <a:endParaRPr lang="en-US" altLang="ko-KR" sz="1400" b="1" spc="-100" dirty="0">
              <a:ln>
                <a:solidFill>
                  <a:prstClr val="black">
                    <a:alpha val="5000"/>
                  </a:prstClr>
                </a:solidFill>
              </a:ln>
              <a:latin typeface="+mn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621325" y="1331640"/>
            <a:ext cx="20970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spc="-150" dirty="0" smtClean="0">
                <a:solidFill>
                  <a:srgbClr val="0F749D"/>
                </a:solidFill>
                <a:latin typeface="+mn-ea"/>
              </a:rPr>
              <a:t>기업재난관리자</a:t>
            </a:r>
            <a:r>
              <a:rPr lang="ko-KR" altLang="en-US" sz="1600" b="1" spc="-150" dirty="0" smtClean="0">
                <a:solidFill>
                  <a:srgbClr val="0F749D"/>
                </a:solidFill>
                <a:latin typeface="+mn-ea"/>
              </a:rPr>
              <a:t>의 </a:t>
            </a:r>
            <a:r>
              <a:rPr lang="ko-KR" altLang="en-US" sz="1600" b="1" spc="-150" dirty="0" err="1" smtClean="0">
                <a:solidFill>
                  <a:srgbClr val="0F749D"/>
                </a:solidFill>
                <a:latin typeface="+mn-ea"/>
              </a:rPr>
              <a:t>역활</a:t>
            </a:r>
            <a:endParaRPr lang="ko-KR" altLang="en-US" sz="1600" b="1" spc="-150" dirty="0">
              <a:solidFill>
                <a:srgbClr val="0F749D"/>
              </a:solidFill>
              <a:latin typeface="+mn-ea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332656" y="1377160"/>
            <a:ext cx="241334" cy="269397"/>
          </a:xfrm>
          <a:prstGeom prst="rect">
            <a:avLst/>
          </a:prstGeom>
          <a:solidFill>
            <a:srgbClr val="0F7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600" dirty="0">
              <a:solidFill>
                <a:schemeClr val="bg1"/>
              </a:solidFill>
              <a:latin typeface="-윤고딕310" panose="02030504000101010101" pitchFamily="18" charset="-127"/>
              <a:ea typeface="-윤고딕310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7384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95419" y="203200"/>
            <a:ext cx="6642738" cy="8785291"/>
            <a:chOff x="143508" y="116632"/>
            <a:chExt cx="8856984" cy="6624736"/>
          </a:xfrm>
        </p:grpSpPr>
        <p:sp>
          <p:nvSpPr>
            <p:cNvPr id="27" name="순서도: 수동 입력 26"/>
            <p:cNvSpPr/>
            <p:nvPr/>
          </p:nvSpPr>
          <p:spPr>
            <a:xfrm rot="5400000" flipV="1">
              <a:off x="6301798" y="-909482"/>
              <a:ext cx="720080" cy="2772308"/>
            </a:xfrm>
            <a:prstGeom prst="flowChartManualInput">
              <a:avLst/>
            </a:prstGeom>
            <a:solidFill>
              <a:srgbClr val="1496CA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srgbClr val="0A4C66">
                  <a:alpha val="5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grpSp>
          <p:nvGrpSpPr>
            <p:cNvPr id="4" name="그룹 3"/>
            <p:cNvGrpSpPr/>
            <p:nvPr/>
          </p:nvGrpSpPr>
          <p:grpSpPr>
            <a:xfrm>
              <a:off x="143508" y="116632"/>
              <a:ext cx="8856984" cy="6624736"/>
              <a:chOff x="143508" y="116632"/>
              <a:chExt cx="8856984" cy="6624736"/>
            </a:xfrm>
            <a:effectLst>
              <a:outerShdw blurRad="88900" algn="ctr" rotWithShape="0">
                <a:srgbClr val="0A4C66">
                  <a:alpha val="78000"/>
                </a:srgbClr>
              </a:outerShdw>
            </a:effectLst>
          </p:grpSpPr>
          <p:sp>
            <p:nvSpPr>
              <p:cNvPr id="3" name="순서도: 수동 입력 2"/>
              <p:cNvSpPr/>
              <p:nvPr/>
            </p:nvSpPr>
            <p:spPr>
              <a:xfrm rot="5400000" flipV="1">
                <a:off x="7398314" y="-765466"/>
                <a:ext cx="720080" cy="2484276"/>
              </a:xfrm>
              <a:prstGeom prst="flowChartManualInp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" name="직사각형 1"/>
              <p:cNvSpPr/>
              <p:nvPr/>
            </p:nvSpPr>
            <p:spPr>
              <a:xfrm>
                <a:off x="143508" y="495300"/>
                <a:ext cx="8856984" cy="62460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50800" dist="38100" dir="16200000" rotWithShape="0">
                  <a:srgbClr val="0A4C66">
                    <a:alpha val="14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48" name="직사각형 47"/>
          <p:cNvSpPr/>
          <p:nvPr/>
        </p:nvSpPr>
        <p:spPr>
          <a:xfrm>
            <a:off x="332656" y="683568"/>
            <a:ext cx="1938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200" b="1" spc="-150" dirty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2</a:t>
            </a:r>
            <a:r>
              <a:rPr lang="en-US" altLang="ko-KR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. </a:t>
            </a:r>
            <a:r>
              <a:rPr lang="ko-KR" altLang="en-US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교육의 개</a:t>
            </a:r>
            <a:r>
              <a:rPr lang="ko-KR" altLang="en-US" sz="2200" b="1" spc="-150" dirty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요</a:t>
            </a:r>
            <a:r>
              <a:rPr lang="ko-KR" altLang="en-US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endParaRPr lang="ko-KR" altLang="en-US" sz="22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41" name="그룹 40"/>
          <p:cNvGrpSpPr/>
          <p:nvPr/>
        </p:nvGrpSpPr>
        <p:grpSpPr>
          <a:xfrm>
            <a:off x="244244" y="1259632"/>
            <a:ext cx="6123891" cy="3943173"/>
            <a:chOff x="326482" y="1541039"/>
            <a:chExt cx="6123891" cy="3943173"/>
          </a:xfrm>
        </p:grpSpPr>
        <p:sp>
          <p:nvSpPr>
            <p:cNvPr id="42" name="직사각형 41"/>
            <p:cNvSpPr/>
            <p:nvPr/>
          </p:nvSpPr>
          <p:spPr>
            <a:xfrm>
              <a:off x="614514" y="1541039"/>
              <a:ext cx="184731" cy="41402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endParaRPr lang="ko-KR" altLang="en-US" sz="1600" b="1" spc="-150" dirty="0">
                <a:solidFill>
                  <a:srgbClr val="0F749D"/>
                </a:solidFill>
                <a:latin typeface="+mn-ea"/>
              </a:endParaRP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326482" y="1541039"/>
              <a:ext cx="241334" cy="269397"/>
            </a:xfrm>
            <a:prstGeom prst="rect">
              <a:avLst/>
            </a:prstGeom>
            <a:solidFill>
              <a:srgbClr val="0F74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150000"/>
                </a:lnSpc>
              </a:pPr>
              <a:endParaRPr lang="ko-KR" altLang="en-US" sz="1600" dirty="0">
                <a:solidFill>
                  <a:schemeClr val="bg1"/>
                </a:solidFill>
                <a:latin typeface="-윤고딕310" panose="02030504000101010101" pitchFamily="18" charset="-127"/>
                <a:ea typeface="-윤고딕310" panose="02030504000101010101" pitchFamily="18" charset="-127"/>
              </a:endParaRP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626335" y="1837060"/>
              <a:ext cx="5824038" cy="364715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제       목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5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회 기업재난관리자 실무교육과정 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장       소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재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한국재난안전기술원 부설 평생교육원 강의실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일       시 </a:t>
              </a: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2014.11.24 ~ 28 (</a:t>
              </a:r>
              <a:r>
                <a:rPr lang="ko-KR" altLang="en-US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월</a:t>
              </a: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~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금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5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일간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</a:t>
              </a:r>
            </a:p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금       액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65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만원 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입금계좌</a:t>
              </a: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국민은행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014101-04-145424 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예금주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재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한국재난안전기술원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담       당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공희연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전화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02-780-4629,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팩스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02-780-4625)</a:t>
              </a:r>
            </a:p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이  메  일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hlinkClick r:id="rId2"/>
                </a:rPr>
                <a:t>anchon1004kids@hanmail.net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</a:t>
              </a:r>
            </a:p>
            <a:p>
              <a:pPr marL="285750" lvl="0" indent="-285750">
                <a:lnSpc>
                  <a:spcPct val="15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교육방법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오프라인 교육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err="1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집체교육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marL="285750" lvl="0" indent="-285750">
                <a:buFontTx/>
                <a:buChar char="-"/>
              </a:pP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lvl="0">
                <a:lnSpc>
                  <a:spcPct val="150000"/>
                </a:lnSpc>
              </a:pP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◈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본 교육과정은 고용노동부에서 지원하는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‘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  <a:ea typeface="HY헤드라인M"/>
                </a:rPr>
                <a:t>사업주환급과정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’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으로 고용보험에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  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  <a:ea typeface="HY헤드라인M"/>
              </a:endParaRPr>
            </a:p>
            <a:p>
              <a:pPr lvl="0">
                <a:lnSpc>
                  <a:spcPct val="150000"/>
                </a:lnSpc>
              </a:pP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  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가입된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  <a:ea typeface="HY헤드라인M"/>
                </a:rPr>
                <a:t>근로자에게 기업규모에 따라 교육비 일부를 환급함</a:t>
              </a:r>
              <a:endPara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299387" y="5329072"/>
            <a:ext cx="6123891" cy="3275376"/>
            <a:chOff x="326482" y="1497896"/>
            <a:chExt cx="6123891" cy="3275376"/>
          </a:xfrm>
        </p:grpSpPr>
        <p:sp>
          <p:nvSpPr>
            <p:cNvPr id="25" name="직사각형 24"/>
            <p:cNvSpPr/>
            <p:nvPr/>
          </p:nvSpPr>
          <p:spPr>
            <a:xfrm>
              <a:off x="615151" y="1497896"/>
              <a:ext cx="2202847" cy="41402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고용보험 환급방법 안내 </a:t>
              </a:r>
              <a:endParaRPr lang="ko-KR" altLang="en-US" sz="1600" b="1" spc="-150" dirty="0">
                <a:solidFill>
                  <a:srgbClr val="0F749D"/>
                </a:solidFill>
                <a:latin typeface="+mn-ea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326482" y="1586559"/>
              <a:ext cx="241334" cy="269397"/>
            </a:xfrm>
            <a:prstGeom prst="rect">
              <a:avLst/>
            </a:prstGeom>
            <a:solidFill>
              <a:srgbClr val="0F74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150000"/>
                </a:lnSpc>
              </a:pPr>
              <a:endParaRPr lang="ko-KR" altLang="en-US" sz="1400" dirty="0">
                <a:solidFill>
                  <a:schemeClr val="bg1"/>
                </a:solidFill>
                <a:latin typeface="-윤고딕310" panose="02030504000101010101" pitchFamily="18" charset="-127"/>
                <a:ea typeface="-윤고딕310" panose="02030504000101010101" pitchFamily="18" charset="-127"/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626335" y="2095616"/>
              <a:ext cx="5824038" cy="267765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본 교육과정은 한국산업인력공단의 사업주지원훈련과정으로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교육종료 이후 관할 한국산업인력공단에 사업주훈련비용신청서 및 훈련비용납부증빙자료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세금계산서 등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를 제출하여 비용지원한도 내에서 훈련비용을 환급 받을 수 있습니다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</a:t>
              </a:r>
            </a:p>
            <a:p>
              <a:pPr lvl="0">
                <a:lnSpc>
                  <a:spcPct val="150000"/>
                </a:lnSpc>
              </a:pP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(</a:t>
              </a:r>
              <a:r>
                <a:rPr lang="ko-KR" altLang="en-US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세금계산서는 </a:t>
              </a:r>
              <a:r>
                <a:rPr lang="ko-KR" altLang="en-US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교육종료 이후</a:t>
              </a:r>
              <a:r>
                <a:rPr lang="en-US" altLang="ko-KR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, </a:t>
              </a:r>
              <a:r>
                <a:rPr lang="ko-KR" altLang="en-US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일괄적으로 처리되며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신청서에 기재한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‘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사업자번호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’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와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‘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대표자명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’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으로 발급됩니다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</a:t>
              </a:r>
            </a:p>
            <a:p>
              <a:pPr lvl="0">
                <a:lnSpc>
                  <a:spcPct val="150000"/>
                </a:lnSpc>
              </a:pPr>
              <a:r>
                <a:rPr lang="en-US" altLang="ko-KR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‘</a:t>
              </a:r>
              <a:r>
                <a:rPr lang="ko-KR" altLang="en-US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고용보험가입자</a:t>
              </a:r>
              <a:r>
                <a:rPr lang="en-US" altLang="ko-KR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’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에 한하여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en-US" altLang="ko-KR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‘</a:t>
              </a:r>
              <a:r>
                <a:rPr lang="ko-KR" altLang="en-US" sz="1400" u="sng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solidFill>
                    <a:srgbClr val="FF0000"/>
                  </a:solidFill>
                  <a:latin typeface="+mn-ea"/>
                </a:rPr>
                <a:t>회사명의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’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로 교육비가 지급된 경우에만 환급이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가능합니다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  </a:t>
              </a:r>
              <a:endPara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586398" y="1115616"/>
            <a:ext cx="928459" cy="4140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spc="-150" dirty="0" smtClean="0">
                <a:solidFill>
                  <a:srgbClr val="0F749D"/>
                </a:solidFill>
                <a:latin typeface="+mn-ea"/>
              </a:rPr>
              <a:t>교육개요</a:t>
            </a:r>
            <a:endParaRPr lang="ko-KR" altLang="en-US" sz="1600" b="1" spc="-150" dirty="0">
              <a:solidFill>
                <a:srgbClr val="0F749D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683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95419" y="203200"/>
            <a:ext cx="6642738" cy="8785291"/>
            <a:chOff x="143508" y="116632"/>
            <a:chExt cx="8856984" cy="6624736"/>
          </a:xfrm>
        </p:grpSpPr>
        <p:sp>
          <p:nvSpPr>
            <p:cNvPr id="27" name="순서도: 수동 입력 26"/>
            <p:cNvSpPr/>
            <p:nvPr/>
          </p:nvSpPr>
          <p:spPr>
            <a:xfrm rot="5400000" flipV="1">
              <a:off x="6301798" y="-909482"/>
              <a:ext cx="720080" cy="2772308"/>
            </a:xfrm>
            <a:prstGeom prst="flowChartManualInput">
              <a:avLst/>
            </a:prstGeom>
            <a:solidFill>
              <a:srgbClr val="1496CA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srgbClr val="0A4C66">
                  <a:alpha val="5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grpSp>
          <p:nvGrpSpPr>
            <p:cNvPr id="4" name="그룹 3"/>
            <p:cNvGrpSpPr/>
            <p:nvPr/>
          </p:nvGrpSpPr>
          <p:grpSpPr>
            <a:xfrm>
              <a:off x="143508" y="116632"/>
              <a:ext cx="8856984" cy="6624736"/>
              <a:chOff x="143508" y="116632"/>
              <a:chExt cx="8856984" cy="6624736"/>
            </a:xfrm>
            <a:effectLst>
              <a:outerShdw blurRad="88900" algn="ctr" rotWithShape="0">
                <a:srgbClr val="0A4C66">
                  <a:alpha val="78000"/>
                </a:srgbClr>
              </a:outerShdw>
            </a:effectLst>
          </p:grpSpPr>
          <p:sp>
            <p:nvSpPr>
              <p:cNvPr id="3" name="순서도: 수동 입력 2"/>
              <p:cNvSpPr/>
              <p:nvPr/>
            </p:nvSpPr>
            <p:spPr>
              <a:xfrm rot="5400000" flipV="1">
                <a:off x="7398314" y="-765466"/>
                <a:ext cx="720080" cy="2484276"/>
              </a:xfrm>
              <a:prstGeom prst="flowChartManualInp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" name="직사각형 1"/>
              <p:cNvSpPr/>
              <p:nvPr/>
            </p:nvSpPr>
            <p:spPr>
              <a:xfrm>
                <a:off x="143508" y="495300"/>
                <a:ext cx="8856984" cy="62460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50800" dist="38100" dir="16200000" rotWithShape="0">
                  <a:srgbClr val="0A4C66">
                    <a:alpha val="14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48" name="직사각형 47"/>
          <p:cNvSpPr/>
          <p:nvPr/>
        </p:nvSpPr>
        <p:spPr>
          <a:xfrm>
            <a:off x="332656" y="683568"/>
            <a:ext cx="1938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200" b="1" spc="-150" dirty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2</a:t>
            </a:r>
            <a:r>
              <a:rPr lang="en-US" altLang="ko-KR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. </a:t>
            </a:r>
            <a:r>
              <a:rPr lang="ko-KR" altLang="en-US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교육의 개</a:t>
            </a:r>
            <a:r>
              <a:rPr lang="ko-KR" altLang="en-US" sz="2200" b="1" spc="-150" dirty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요</a:t>
            </a:r>
            <a:r>
              <a:rPr lang="ko-KR" altLang="en-US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endParaRPr lang="ko-KR" altLang="en-US" sz="22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23" name="그룹 22"/>
          <p:cNvGrpSpPr/>
          <p:nvPr/>
        </p:nvGrpSpPr>
        <p:grpSpPr>
          <a:xfrm>
            <a:off x="326482" y="1259632"/>
            <a:ext cx="6123891" cy="2226443"/>
            <a:chOff x="326482" y="1469031"/>
            <a:chExt cx="6123891" cy="2226443"/>
          </a:xfrm>
        </p:grpSpPr>
        <p:sp>
          <p:nvSpPr>
            <p:cNvPr id="33" name="직사각형 32"/>
            <p:cNvSpPr/>
            <p:nvPr/>
          </p:nvSpPr>
          <p:spPr>
            <a:xfrm>
              <a:off x="615151" y="1469031"/>
              <a:ext cx="10310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spc="-150" dirty="0" smtClean="0">
                  <a:solidFill>
                    <a:srgbClr val="0F749D"/>
                  </a:solidFill>
                  <a:latin typeface="+mn-ea"/>
                </a:rPr>
                <a:t>이용시설</a:t>
              </a:r>
              <a:endParaRPr lang="ko-KR" altLang="en-US" b="1" spc="-150" dirty="0">
                <a:solidFill>
                  <a:srgbClr val="0F749D"/>
                </a:solidFill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26482" y="1514551"/>
              <a:ext cx="241334" cy="269397"/>
            </a:xfrm>
            <a:prstGeom prst="rect">
              <a:avLst/>
            </a:prstGeom>
            <a:solidFill>
              <a:srgbClr val="0F74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ko-KR" altLang="en-US" dirty="0">
                <a:solidFill>
                  <a:schemeClr val="bg1"/>
                </a:solidFill>
                <a:latin typeface="-윤고딕310" panose="02030504000101010101" pitchFamily="18" charset="-127"/>
                <a:ea typeface="-윤고딕310" panose="02030504000101010101" pitchFamily="18" charset="-127"/>
              </a:endParaRPr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626335" y="1879592"/>
              <a:ext cx="5824038" cy="181588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20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주차장소가 협소하므로 되도록 대중교통을 이용하여 주시고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,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부득이한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  경우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인근 공영주차장이 마련되어있으니 이용을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부탁 드립니다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 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lvl="0">
                <a:lnSpc>
                  <a:spcPct val="200000"/>
                </a:lnSpc>
              </a:pPr>
              <a:r>
                <a:rPr lang="en-US" altLang="ko-KR" sz="1400" spc="-100" dirty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   (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운영시간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: 00:00~24:00,  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주차요금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10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분당 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200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원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)</a:t>
              </a:r>
              <a:endParaRPr lang="en-US" altLang="ko-KR" sz="14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  <a:p>
              <a:pPr marL="171450" lvl="0" indent="-171450">
                <a:lnSpc>
                  <a:spcPct val="200000"/>
                </a:lnSpc>
                <a:buFontTx/>
                <a:buChar char="-"/>
              </a:pP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교육기간 중 중식과 다과</a:t>
              </a:r>
              <a:r>
                <a:rPr lang="ko-KR" altLang="en-US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가 제공됩니다</a:t>
              </a:r>
              <a:r>
                <a:rPr lang="en-US" altLang="ko-KR" sz="1400" spc="-100" dirty="0" smtClean="0">
                  <a:ln>
                    <a:solidFill>
                      <a:prstClr val="black">
                        <a:alpha val="5000"/>
                      </a:prstClr>
                    </a:solidFill>
                  </a:ln>
                  <a:latin typeface="+mn-ea"/>
                </a:rPr>
                <a:t>.</a:t>
              </a:r>
              <a:endParaRPr lang="en-US" altLang="ko-KR" sz="1400" spc="-1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endParaRPr>
            </a:p>
          </p:txBody>
        </p:sp>
      </p:grpSp>
      <p:pic>
        <p:nvPicPr>
          <p:cNvPr id="40" name="_x190532224" descr="EMB00000d681e9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40"/>
          <a:stretch/>
        </p:blipFill>
        <p:spPr bwMode="auto">
          <a:xfrm>
            <a:off x="626335" y="4282136"/>
            <a:ext cx="5610977" cy="339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직사각형 44"/>
          <p:cNvSpPr/>
          <p:nvPr/>
        </p:nvSpPr>
        <p:spPr>
          <a:xfrm>
            <a:off x="626334" y="7524328"/>
            <a:ext cx="5824038" cy="1343381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71450" lvl="0" indent="-1714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지하철 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: 1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호선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, 5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호선 </a:t>
            </a:r>
            <a:r>
              <a:rPr lang="ko-KR" altLang="en-US" sz="1400" dirty="0" err="1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신길역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3</a:t>
            </a:r>
            <a:r>
              <a:rPr lang="ko-KR" altLang="en-US" sz="1400" dirty="0" err="1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번출구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좌측 방재센터빌딩 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401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호 </a:t>
            </a:r>
            <a:endParaRPr lang="en-US" altLang="ko-KR" sz="1400" dirty="0" smtClean="0">
              <a:ln>
                <a:solidFill>
                  <a:prstClr val="black">
                    <a:alpha val="5000"/>
                  </a:prstClr>
                </a:solidFill>
              </a:ln>
              <a:latin typeface="+mn-ea"/>
            </a:endParaRPr>
          </a:p>
          <a:p>
            <a:pPr marL="171450" lvl="0" indent="-171450">
              <a:lnSpc>
                <a:spcPct val="150000"/>
              </a:lnSpc>
              <a:buFontTx/>
              <a:buChar char="-"/>
            </a:pPr>
            <a:r>
              <a:rPr lang="ko-KR" altLang="en-US" sz="1400" dirty="0" err="1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버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  </a:t>
            </a:r>
            <a:r>
              <a:rPr lang="ko-KR" altLang="en-US" sz="1400" dirty="0" err="1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스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: 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간선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(605,640,641,650,462,360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번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) </a:t>
            </a:r>
            <a:endParaRPr lang="en-US" altLang="ko-KR" sz="1400" dirty="0">
              <a:ln>
                <a:solidFill>
                  <a:prstClr val="black">
                    <a:alpha val="5000"/>
                  </a:prstClr>
                </a:solidFill>
              </a:ln>
              <a:latin typeface="+mn-ea"/>
            </a:endParaRPr>
          </a:p>
          <a:p>
            <a:pPr lvl="0">
              <a:lnSpc>
                <a:spcPct val="150000"/>
              </a:lnSpc>
            </a:pP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              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지선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(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6615,6516,5625,6512,6514,6654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번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)</a:t>
            </a:r>
          </a:p>
          <a:p>
            <a:pPr lvl="0">
              <a:lnSpc>
                <a:spcPct val="150000"/>
              </a:lnSpc>
            </a:pPr>
            <a:r>
              <a:rPr lang="en-US" altLang="ko-KR" sz="1400" dirty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             </a:t>
            </a:r>
            <a:r>
              <a:rPr lang="ko-KR" altLang="en-US" sz="1400" dirty="0" err="1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신길역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 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정류장 하차 후 도보 </a:t>
            </a:r>
            <a:r>
              <a:rPr lang="en-US" altLang="ko-KR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5</a:t>
            </a:r>
            <a:r>
              <a:rPr lang="ko-KR" altLang="en-US" sz="14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latin typeface="+mn-ea"/>
              </a:rPr>
              <a:t>분 </a:t>
            </a:r>
            <a:endParaRPr lang="en-US" altLang="ko-KR" sz="1400" dirty="0">
              <a:ln>
                <a:solidFill>
                  <a:prstClr val="black">
                    <a:alpha val="5000"/>
                  </a:prstClr>
                </a:solidFill>
              </a:ln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621325" y="3563888"/>
            <a:ext cx="15167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spc="-150" dirty="0" smtClean="0">
                <a:solidFill>
                  <a:srgbClr val="0F749D"/>
                </a:solidFill>
                <a:latin typeface="+mn-ea"/>
              </a:rPr>
              <a:t>찾아오시는 길</a:t>
            </a:r>
            <a:endParaRPr lang="ko-KR" altLang="en-US" b="1" spc="-150" dirty="0">
              <a:solidFill>
                <a:srgbClr val="0F749D"/>
              </a:solidFill>
              <a:latin typeface="+mn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332656" y="3609408"/>
            <a:ext cx="241334" cy="269397"/>
          </a:xfrm>
          <a:prstGeom prst="rect">
            <a:avLst/>
          </a:prstGeom>
          <a:solidFill>
            <a:srgbClr val="0F7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dirty="0">
              <a:solidFill>
                <a:schemeClr val="bg1"/>
              </a:solidFill>
              <a:latin typeface="-윤고딕310" panose="02030504000101010101" pitchFamily="18" charset="-127"/>
              <a:ea typeface="-윤고딕310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475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53544" y="228600"/>
            <a:ext cx="6642738" cy="8785291"/>
            <a:chOff x="143508" y="116632"/>
            <a:chExt cx="8856984" cy="6624736"/>
          </a:xfrm>
        </p:grpSpPr>
        <p:sp>
          <p:nvSpPr>
            <p:cNvPr id="27" name="순서도: 수동 입력 26"/>
            <p:cNvSpPr/>
            <p:nvPr/>
          </p:nvSpPr>
          <p:spPr>
            <a:xfrm rot="5400000" flipV="1">
              <a:off x="6301798" y="-909482"/>
              <a:ext cx="720080" cy="2772308"/>
            </a:xfrm>
            <a:prstGeom prst="flowChartManualInput">
              <a:avLst/>
            </a:prstGeom>
            <a:solidFill>
              <a:srgbClr val="1496CA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srgbClr val="0A4C66">
                  <a:alpha val="5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grpSp>
          <p:nvGrpSpPr>
            <p:cNvPr id="4" name="그룹 3"/>
            <p:cNvGrpSpPr/>
            <p:nvPr/>
          </p:nvGrpSpPr>
          <p:grpSpPr>
            <a:xfrm>
              <a:off x="143508" y="116632"/>
              <a:ext cx="8856984" cy="6624736"/>
              <a:chOff x="143508" y="116632"/>
              <a:chExt cx="8856984" cy="6624736"/>
            </a:xfrm>
            <a:effectLst>
              <a:outerShdw blurRad="88900" algn="ctr" rotWithShape="0">
                <a:srgbClr val="0A4C66">
                  <a:alpha val="78000"/>
                </a:srgbClr>
              </a:outerShdw>
            </a:effectLst>
          </p:grpSpPr>
          <p:sp>
            <p:nvSpPr>
              <p:cNvPr id="3" name="순서도: 수동 입력 2"/>
              <p:cNvSpPr/>
              <p:nvPr/>
            </p:nvSpPr>
            <p:spPr>
              <a:xfrm rot="5400000" flipV="1">
                <a:off x="7398314" y="-765466"/>
                <a:ext cx="720080" cy="2484276"/>
              </a:xfrm>
              <a:prstGeom prst="flowChartManualInp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" name="직사각형 1"/>
              <p:cNvSpPr/>
              <p:nvPr/>
            </p:nvSpPr>
            <p:spPr>
              <a:xfrm>
                <a:off x="143508" y="495300"/>
                <a:ext cx="8856984" cy="62460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50800" dist="38100" dir="16200000" rotWithShape="0">
                  <a:srgbClr val="0A4C66">
                    <a:alpha val="14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48" name="직사각형 47"/>
          <p:cNvSpPr/>
          <p:nvPr/>
        </p:nvSpPr>
        <p:spPr>
          <a:xfrm>
            <a:off x="389511" y="827584"/>
            <a:ext cx="15151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200" b="1" spc="-150" dirty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3</a:t>
            </a:r>
            <a:r>
              <a:rPr lang="en-US" altLang="ko-KR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. </a:t>
            </a:r>
            <a:r>
              <a:rPr lang="ko-KR" altLang="en-US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교육내용</a:t>
            </a:r>
            <a:endParaRPr lang="ko-KR" altLang="en-US" sz="22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874658"/>
              </p:ext>
            </p:extLst>
          </p:nvPr>
        </p:nvGraphicFramePr>
        <p:xfrm>
          <a:off x="309025" y="2392889"/>
          <a:ext cx="6210180" cy="58323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65566"/>
                <a:gridCol w="1557507"/>
                <a:gridCol w="1008112"/>
                <a:gridCol w="2546949"/>
                <a:gridCol w="432046"/>
              </a:tblGrid>
              <a:tr h="7548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일 자 </a:t>
                      </a:r>
                      <a:endParaRPr lang="ko-KR" altLang="en-US" dirty="0"/>
                    </a:p>
                  </a:txBody>
                  <a:tcPr anchor="ctr"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과 목 명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 간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 요 교육 내 용</a:t>
                      </a:r>
                      <a:endParaRPr lang="ko-KR" altLang="en-US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비고</a:t>
                      </a:r>
                      <a:endParaRPr lang="ko-KR" altLang="en-US" sz="9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일차</a:t>
                      </a:r>
                      <a:endParaRPr lang="ko-KR" altLang="en-US" dirty="0"/>
                    </a:p>
                  </a:txBody>
                  <a:tcPr anchor="ctr"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재해경감활동 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개요 및 이해 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09:00~10:30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재난 및 안전관리 기본법</a:t>
                      </a:r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15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10:30~12:00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재해경감을 위한 기업의 자율활동 지원에 관한 법률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</a:tr>
              <a:tr h="49704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13:00~15:00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재해경감활동체계 소개 및 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ko-KR" altLang="en-US" sz="1100" dirty="0" smtClean="0"/>
                        <a:t>프로그램 관리 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</a:tr>
              <a:tr h="3017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15:00~17:00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국 내</a:t>
                      </a:r>
                      <a:r>
                        <a:rPr lang="en-US" altLang="ko-KR" sz="1100" dirty="0" smtClean="0"/>
                        <a:t>·</a:t>
                      </a:r>
                      <a:r>
                        <a:rPr lang="ko-KR" altLang="en-US" sz="1100" dirty="0" smtClean="0"/>
                        <a:t>외 표준</a:t>
                      </a:r>
                      <a:endParaRPr lang="ko-KR" altLang="en-US" sz="1100" dirty="0"/>
                    </a:p>
                  </a:txBody>
                  <a:tcPr anchor="ctr"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일차</a:t>
                      </a:r>
                      <a:endParaRPr lang="ko-KR" altLang="en-US" dirty="0"/>
                    </a:p>
                  </a:txBody>
                  <a:tcPr anchor="ctr"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업무영향분석</a:t>
                      </a:r>
                      <a:r>
                        <a:rPr lang="en-US" altLang="ko-KR" dirty="0" smtClean="0"/>
                        <a:t>(BIA)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09:00~10:00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업무영향분석 개요</a:t>
                      </a:r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17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10:00~12:00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업무영향분석 수행 절차 및 방법 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</a:tr>
              <a:tr h="3774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위험평가</a:t>
                      </a:r>
                      <a:r>
                        <a:rPr lang="en-US" altLang="ko-KR" dirty="0" smtClean="0"/>
                        <a:t>(RA)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13:00~18:00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위험평가 방법</a:t>
                      </a:r>
                      <a:endParaRPr lang="ko-KR" altLang="en-US" sz="1100" dirty="0"/>
                    </a:p>
                  </a:txBody>
                  <a:tcPr anchor="ctr">
                    <a:lnB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B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일차</a:t>
                      </a:r>
                      <a:endParaRPr lang="ko-KR" altLang="en-US" dirty="0"/>
                    </a:p>
                  </a:txBody>
                  <a:tcPr anchor="ctr"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업무연속성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 전략개발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09:00~12:00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연속성전략 유형 </a:t>
                      </a:r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rgbClr val="0A4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13:00~18:00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연속성 전략개발 절차 </a:t>
                      </a:r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일차</a:t>
                      </a:r>
                      <a:endParaRPr lang="ko-KR" altLang="en-US" dirty="0"/>
                    </a:p>
                  </a:txBody>
                  <a:tcPr anchor="ctr"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업무연속성 절차 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09:00~12:00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사고대응체계</a:t>
                      </a:r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13:00~15:00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업무연속성계획</a:t>
                      </a:r>
                      <a:r>
                        <a:rPr lang="en-US" altLang="ko-KR" sz="1100" dirty="0" smtClean="0"/>
                        <a:t>(BCP)</a:t>
                      </a:r>
                      <a:endParaRPr lang="ko-KR" altLang="en-US" sz="1100" dirty="0" smtClean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4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연습 및 테스트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15:00~18:00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계획의</a:t>
                      </a:r>
                      <a:r>
                        <a:rPr lang="en-US" altLang="ko-KR" sz="1100" dirty="0" smtClean="0"/>
                        <a:t> </a:t>
                      </a:r>
                      <a:r>
                        <a:rPr lang="ko-KR" altLang="en-US" sz="1100" dirty="0" smtClean="0"/>
                        <a:t>시범시행 및 훈련이론</a:t>
                      </a:r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8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일차</a:t>
                      </a:r>
                      <a:endParaRPr lang="ko-KR" altLang="en-US" dirty="0"/>
                    </a:p>
                  </a:txBody>
                  <a:tcPr anchor="ctr"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개선</a:t>
                      </a:r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09:00~12:00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내부심사 </a:t>
                      </a:r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모니터링 및 평가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13:00~15:00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모니터링 </a:t>
                      </a:r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평가</a:t>
                      </a:r>
                      <a:r>
                        <a:rPr lang="en-US" altLang="ko-KR" sz="1100" baseline="0" dirty="0" smtClean="0"/>
                        <a:t> </a:t>
                      </a:r>
                      <a:r>
                        <a:rPr lang="ko-KR" altLang="en-US" sz="1100" baseline="0" dirty="0" smtClean="0"/>
                        <a:t>및 분석</a:t>
                      </a:r>
                      <a:r>
                        <a:rPr lang="en-US" altLang="ko-KR" sz="1100" baseline="0" dirty="0" smtClean="0"/>
                        <a:t>)</a:t>
                      </a:r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15:00~17:00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지속적 개선</a:t>
                      </a:r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" name="직사각형 21"/>
          <p:cNvSpPr/>
          <p:nvPr/>
        </p:nvSpPr>
        <p:spPr>
          <a:xfrm>
            <a:off x="389511" y="8236974"/>
            <a:ext cx="6134458" cy="29546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r">
              <a:lnSpc>
                <a:spcPct val="120000"/>
              </a:lnSpc>
            </a:pPr>
            <a:r>
              <a:rPr lang="en-US" altLang="ko-KR" sz="11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+mn-ea"/>
              </a:rPr>
              <a:t>* </a:t>
            </a:r>
            <a:r>
              <a:rPr lang="ko-KR" altLang="en-US" sz="11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+mn-ea"/>
              </a:rPr>
              <a:t>상기 교육내용 및 일정은 본원의 사정에 의해 변동될 수 있습니다</a:t>
            </a:r>
            <a:r>
              <a:rPr lang="en-US" altLang="ko-KR" sz="1100" spc="-100" dirty="0" smtClean="0">
                <a:ln>
                  <a:solidFill>
                    <a:prstClr val="black">
                      <a:alpha val="5000"/>
                    </a:prstClr>
                  </a:solidFill>
                </a:ln>
                <a:solidFill>
                  <a:srgbClr val="FF0000"/>
                </a:solidFill>
                <a:latin typeface="+mn-ea"/>
              </a:rPr>
              <a:t>. </a:t>
            </a:r>
            <a:endParaRPr lang="en-US" altLang="ko-KR" sz="1100" spc="-100" dirty="0">
              <a:ln>
                <a:solidFill>
                  <a:prstClr val="black">
                    <a:alpha val="5000"/>
                  </a:prst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327157" y="1682969"/>
            <a:ext cx="1991998" cy="584775"/>
            <a:chOff x="669095" y="1855958"/>
            <a:chExt cx="1991998" cy="584775"/>
          </a:xfrm>
        </p:grpSpPr>
        <p:sp>
          <p:nvSpPr>
            <p:cNvPr id="23" name="직사각형 22"/>
            <p:cNvSpPr/>
            <p:nvPr/>
          </p:nvSpPr>
          <p:spPr>
            <a:xfrm>
              <a:off x="894263" y="1855958"/>
              <a:ext cx="176683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실무 과정  </a:t>
              </a:r>
              <a:r>
                <a:rPr lang="en-US" altLang="ko-KR" sz="1600" b="1" spc="-150" dirty="0" smtClean="0">
                  <a:solidFill>
                    <a:srgbClr val="0F749D"/>
                  </a:solidFill>
                  <a:latin typeface="+mn-ea"/>
                </a:rPr>
                <a:t>(40</a:t>
              </a:r>
              <a:r>
                <a:rPr lang="ko-KR" altLang="en-US" sz="1600" b="1" spc="-150" dirty="0" smtClean="0">
                  <a:solidFill>
                    <a:srgbClr val="0F749D"/>
                  </a:solidFill>
                  <a:latin typeface="+mn-ea"/>
                </a:rPr>
                <a:t>시간</a:t>
              </a:r>
              <a:r>
                <a:rPr lang="en-US" altLang="ko-KR" sz="1600" b="1" spc="-150" dirty="0" smtClean="0">
                  <a:solidFill>
                    <a:srgbClr val="0F749D"/>
                  </a:solidFill>
                  <a:latin typeface="+mn-ea"/>
                </a:rPr>
                <a:t>)</a:t>
              </a: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669095" y="2094841"/>
              <a:ext cx="196306" cy="208682"/>
            </a:xfrm>
            <a:prstGeom prst="rect">
              <a:avLst/>
            </a:prstGeom>
            <a:solidFill>
              <a:srgbClr val="0F74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ko-KR" altLang="en-US" sz="1600" dirty="0">
                <a:solidFill>
                  <a:schemeClr val="bg1"/>
                </a:solidFill>
                <a:latin typeface="-윤고딕310" panose="02030504000101010101" pitchFamily="18" charset="-127"/>
                <a:ea typeface="-윤고딕310" panose="0203050400010101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953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95419" y="203200"/>
            <a:ext cx="6642738" cy="8785291"/>
            <a:chOff x="143508" y="116632"/>
            <a:chExt cx="8856984" cy="6624736"/>
          </a:xfrm>
        </p:grpSpPr>
        <p:sp>
          <p:nvSpPr>
            <p:cNvPr id="27" name="순서도: 수동 입력 26"/>
            <p:cNvSpPr/>
            <p:nvPr/>
          </p:nvSpPr>
          <p:spPr>
            <a:xfrm rot="5400000" flipV="1">
              <a:off x="6301798" y="-909482"/>
              <a:ext cx="720080" cy="2772308"/>
            </a:xfrm>
            <a:prstGeom prst="flowChartManualInput">
              <a:avLst/>
            </a:prstGeom>
            <a:solidFill>
              <a:srgbClr val="1496CA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srgbClr val="0A4C66">
                  <a:alpha val="5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grpSp>
          <p:nvGrpSpPr>
            <p:cNvPr id="4" name="그룹 3"/>
            <p:cNvGrpSpPr/>
            <p:nvPr/>
          </p:nvGrpSpPr>
          <p:grpSpPr>
            <a:xfrm>
              <a:off x="143508" y="116632"/>
              <a:ext cx="8856984" cy="6624736"/>
              <a:chOff x="143508" y="116632"/>
              <a:chExt cx="8856984" cy="6624736"/>
            </a:xfrm>
            <a:effectLst>
              <a:outerShdw blurRad="88900" algn="ctr" rotWithShape="0">
                <a:srgbClr val="0A4C66">
                  <a:alpha val="78000"/>
                </a:srgbClr>
              </a:outerShdw>
            </a:effectLst>
          </p:grpSpPr>
          <p:sp>
            <p:nvSpPr>
              <p:cNvPr id="3" name="순서도: 수동 입력 2"/>
              <p:cNvSpPr/>
              <p:nvPr/>
            </p:nvSpPr>
            <p:spPr>
              <a:xfrm rot="5400000" flipV="1">
                <a:off x="7398314" y="-765466"/>
                <a:ext cx="720080" cy="2484276"/>
              </a:xfrm>
              <a:prstGeom prst="flowChartManualInpu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" name="직사각형 1"/>
              <p:cNvSpPr/>
              <p:nvPr/>
            </p:nvSpPr>
            <p:spPr>
              <a:xfrm>
                <a:off x="143508" y="495300"/>
                <a:ext cx="8856984" cy="62460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50800" dist="38100" dir="16200000" rotWithShape="0">
                  <a:srgbClr val="0A4C66">
                    <a:alpha val="14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48" name="직사각형 47"/>
          <p:cNvSpPr/>
          <p:nvPr/>
        </p:nvSpPr>
        <p:spPr>
          <a:xfrm>
            <a:off x="1650528" y="827584"/>
            <a:ext cx="376256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200" b="1" spc="-150" dirty="0" smtClean="0">
                <a:ln>
                  <a:solidFill>
                    <a:srgbClr val="D91962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기업재난관리자 연간교육계획</a:t>
            </a:r>
            <a:endParaRPr lang="ko-KR" altLang="en-US" sz="22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466962"/>
              </p:ext>
            </p:extLst>
          </p:nvPr>
        </p:nvGraphicFramePr>
        <p:xfrm>
          <a:off x="459275" y="1907704"/>
          <a:ext cx="5915026" cy="2236655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2119126"/>
                <a:gridCol w="1935213"/>
                <a:gridCol w="1860687"/>
              </a:tblGrid>
              <a:tr h="271250">
                <a:tc>
                  <a:txBody>
                    <a:bodyPr/>
                    <a:lstStyle/>
                    <a:p>
                      <a:pPr marL="463550" marR="0" indent="-463550" algn="ctr" fontAlgn="base" latinLnBrk="0">
                        <a:lnSpc>
                          <a:spcPct val="16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재해경감활동 실무과정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63550" marR="0" indent="-463550" algn="ctr" fontAlgn="base" latinLnBrk="0">
                        <a:lnSpc>
                          <a:spcPct val="16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재해경감활동계획 </a:t>
                      </a:r>
                      <a:r>
                        <a:rPr lang="ko-KR" altLang="en-US" sz="1000" b="1" kern="0" spc="0" dirty="0" smtClean="0">
                          <a:effectLst/>
                        </a:rPr>
                        <a:t>수립대행과정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63550" marR="0" indent="-463550" algn="ctr" fontAlgn="base" latinLnBrk="0">
                        <a:lnSpc>
                          <a:spcPct val="16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재해경감우수기업 인증평가과정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>
                    <a:solidFill>
                      <a:srgbClr val="D2DEEF"/>
                    </a:solidFill>
                  </a:tcPr>
                </a:tc>
              </a:tr>
              <a:tr h="271250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effectLst/>
                        </a:rPr>
                        <a:t>재해경감활동 프로젝트 개요 이해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재해경감활동 정책 수립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rowSpan="2">
                  <a:txBody>
                    <a:bodyPr/>
                    <a:lstStyle/>
                    <a:p>
                      <a:pPr marL="381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국제인증제도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effectLst/>
                        </a:rPr>
                        <a:t>업무영향분석 </a:t>
                      </a:r>
                      <a:r>
                        <a:rPr lang="en-US" altLang="ko-KR" sz="1000" kern="0" spc="0">
                          <a:effectLst/>
                        </a:rPr>
                        <a:t>(BIA) Ⅰ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업무영향분석 </a:t>
                      </a:r>
                      <a:r>
                        <a:rPr lang="en-US" altLang="ko-KR" sz="1000" kern="0" spc="0" dirty="0">
                          <a:effectLst/>
                        </a:rPr>
                        <a:t>(BIA) Ⅱ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292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인증심사 기준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</a:tr>
              <a:tr h="271250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effectLst/>
                        </a:rPr>
                        <a:t>위험평가</a:t>
                      </a:r>
                      <a:r>
                        <a:rPr lang="en-US" altLang="ko-KR" sz="1000" kern="0" spc="0">
                          <a:effectLst/>
                        </a:rPr>
                        <a:t>(RA) </a:t>
                      </a:r>
                      <a:r>
                        <a:rPr lang="ko-KR" altLang="en-US" sz="1000" kern="0" spc="0">
                          <a:effectLst/>
                        </a:rPr>
                        <a:t>및 분석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위험평가</a:t>
                      </a:r>
                      <a:r>
                        <a:rPr lang="en-US" altLang="ko-KR" sz="1000" kern="0" spc="0" dirty="0">
                          <a:effectLst/>
                        </a:rPr>
                        <a:t>(RA) </a:t>
                      </a:r>
                      <a:r>
                        <a:rPr lang="ko-KR" altLang="en-US" sz="1000" kern="0" spc="0" dirty="0">
                          <a:effectLst/>
                        </a:rPr>
                        <a:t>및 위험관리</a:t>
                      </a:r>
                      <a:r>
                        <a:rPr lang="en-US" altLang="ko-KR" sz="1000" kern="0" spc="0" dirty="0">
                          <a:effectLst/>
                        </a:rPr>
                        <a:t>(RM)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effectLst/>
                        </a:rPr>
                        <a:t>업무연속성 전략개발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rowSpan="2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effectLst/>
                        </a:rPr>
                        <a:t>업무연속성 전략 설계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292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81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심사프로세스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</a:tr>
              <a:tr h="271250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업무연속성 절차 이해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업무연속성 절차의 수립과 시행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effectLst/>
                        </a:rPr>
                        <a:t>연습 및 테스트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연습 및 테스트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292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심사 실습</a:t>
                      </a:r>
                      <a:r>
                        <a:rPr lang="en-US" altLang="ko-KR" sz="1000" kern="0" spc="0" dirty="0">
                          <a:effectLst/>
                        </a:rPr>
                        <a:t>(</a:t>
                      </a:r>
                      <a:r>
                        <a:rPr lang="en-US" altLang="ko-KR" sz="1000" kern="0" spc="0" dirty="0" err="1">
                          <a:effectLst/>
                        </a:rPr>
                        <a:t>Ⅰ․Ⅱ</a:t>
                      </a:r>
                      <a:r>
                        <a:rPr lang="en-US" altLang="ko-KR" sz="1000" kern="0" spc="0" dirty="0">
                          <a:effectLst/>
                        </a:rPr>
                        <a:t>) </a:t>
                      </a:r>
                      <a:r>
                        <a:rPr lang="ko-KR" altLang="en-US" sz="1000" kern="0" spc="0" dirty="0">
                          <a:effectLst/>
                        </a:rPr>
                        <a:t>및 실습활동사례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</a:tr>
              <a:tr h="278518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effectLst/>
                        </a:rPr>
                        <a:t>모니터링 및 평가</a:t>
                      </a:r>
                      <a:r>
                        <a:rPr lang="en-US" altLang="ko-KR" sz="1000" kern="0" spc="0">
                          <a:effectLst/>
                        </a:rPr>
                        <a:t>/</a:t>
                      </a:r>
                      <a:r>
                        <a:rPr lang="ko-KR" altLang="en-US" sz="1000" kern="0" spc="0">
                          <a:effectLst/>
                        </a:rPr>
                        <a:t>개선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모니터링 및 평가</a:t>
                      </a:r>
                      <a:r>
                        <a:rPr lang="en-US" altLang="ko-KR" sz="1000" kern="0" spc="0" dirty="0">
                          <a:effectLst/>
                        </a:rPr>
                        <a:t>/</a:t>
                      </a:r>
                      <a:r>
                        <a:rPr lang="ko-KR" altLang="en-US" sz="1000" kern="0" spc="0" dirty="0">
                          <a:effectLst/>
                        </a:rPr>
                        <a:t>개선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369" marR="17369" marT="17369" marB="17369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15093"/>
              </p:ext>
            </p:extLst>
          </p:nvPr>
        </p:nvGraphicFramePr>
        <p:xfrm>
          <a:off x="339371" y="4788023"/>
          <a:ext cx="5915025" cy="161260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729839"/>
                <a:gridCol w="1957587"/>
                <a:gridCol w="690235"/>
                <a:gridCol w="533901"/>
                <a:gridCol w="1542666"/>
                <a:gridCol w="460797"/>
              </a:tblGrid>
              <a:tr h="16898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구 분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교육기간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effectLst/>
                        </a:rPr>
                        <a:t>교육일수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effectLst/>
                        </a:rPr>
                        <a:t>인원수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교육장소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비고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>
                    <a:solidFill>
                      <a:srgbClr val="D2DEE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제</a:t>
                      </a:r>
                      <a:r>
                        <a:rPr lang="en-US" altLang="ko-KR" sz="1000" b="1" kern="0" spc="0" dirty="0">
                          <a:effectLst/>
                        </a:rPr>
                        <a:t>1</a:t>
                      </a:r>
                      <a:r>
                        <a:rPr lang="ko-KR" altLang="en-US" sz="1000" b="1" kern="0" spc="0" dirty="0">
                          <a:effectLst/>
                        </a:rPr>
                        <a:t>회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390" marR="34390" marT="34390" marB="3439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baseline="0" dirty="0" smtClean="0">
                          <a:effectLst/>
                        </a:rPr>
                        <a:t>2014 .04 .</a:t>
                      </a:r>
                      <a:r>
                        <a:rPr lang="en-US" sz="1000" kern="0" spc="0" baseline="0" dirty="0">
                          <a:effectLst/>
                        </a:rPr>
                        <a:t>21. - 04</a:t>
                      </a:r>
                      <a:r>
                        <a:rPr lang="en-US" sz="1000" kern="0" spc="0" baseline="0" dirty="0" smtClean="0">
                          <a:effectLst/>
                        </a:rPr>
                        <a:t>. 25</a:t>
                      </a:r>
                      <a:endParaRPr lang="en-US" sz="1000" kern="0" spc="0" baseline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5</a:t>
                      </a:r>
                      <a:r>
                        <a:rPr lang="ko-KR" altLang="en-US" sz="1000" kern="0" spc="0" dirty="0">
                          <a:effectLst/>
                        </a:rPr>
                        <a:t>일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effectLst/>
                        </a:rPr>
                        <a:t>25</a:t>
                      </a:r>
                      <a:r>
                        <a:rPr lang="ko-KR" altLang="en-US" sz="1000" kern="0" spc="0" dirty="0" smtClean="0">
                          <a:effectLst/>
                        </a:rPr>
                        <a:t>명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(</a:t>
                      </a:r>
                      <a:r>
                        <a:rPr lang="ko-KR" altLang="en-US" sz="1000" kern="0" spc="0" dirty="0">
                          <a:effectLst/>
                        </a:rPr>
                        <a:t>재</a:t>
                      </a:r>
                      <a:r>
                        <a:rPr lang="en-US" altLang="ko-KR" sz="1000" kern="0" spc="0" dirty="0">
                          <a:effectLst/>
                        </a:rPr>
                        <a:t>)</a:t>
                      </a:r>
                      <a:r>
                        <a:rPr lang="ko-KR" altLang="en-US" sz="1000" kern="0" spc="0" dirty="0">
                          <a:effectLst/>
                        </a:rPr>
                        <a:t>한국재난안전기술원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제</a:t>
                      </a:r>
                      <a:r>
                        <a:rPr lang="en-US" altLang="ko-KR" sz="1000" b="1" kern="0" spc="0" dirty="0">
                          <a:effectLst/>
                        </a:rPr>
                        <a:t>2</a:t>
                      </a:r>
                      <a:r>
                        <a:rPr lang="ko-KR" altLang="en-US" sz="1000" b="1" kern="0" spc="0" dirty="0">
                          <a:effectLst/>
                        </a:rPr>
                        <a:t>회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390" marR="34390" marT="34390" marB="3439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baseline="0" dirty="0">
                          <a:effectLst/>
                        </a:rPr>
                        <a:t>2014</a:t>
                      </a:r>
                      <a:r>
                        <a:rPr lang="en-US" sz="1000" kern="0" spc="0" baseline="0" dirty="0" smtClean="0">
                          <a:effectLst/>
                        </a:rPr>
                        <a:t>. 06. 09</a:t>
                      </a:r>
                      <a:r>
                        <a:rPr lang="en-US" sz="1000" kern="0" spc="0" baseline="0" dirty="0">
                          <a:effectLst/>
                        </a:rPr>
                        <a:t>. </a:t>
                      </a:r>
                      <a:r>
                        <a:rPr lang="en-US" sz="1000" kern="0" spc="0" baseline="0" dirty="0" smtClean="0">
                          <a:effectLst/>
                        </a:rPr>
                        <a:t>– 06 .</a:t>
                      </a:r>
                      <a:r>
                        <a:rPr lang="en-US" sz="1000" kern="0" spc="0" baseline="0" dirty="0">
                          <a:effectLst/>
                        </a:rPr>
                        <a:t>13</a:t>
                      </a:r>
                      <a:endParaRPr lang="en-US" sz="1000" kern="0" spc="0" baseline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5</a:t>
                      </a:r>
                      <a:r>
                        <a:rPr lang="ko-KR" altLang="en-US" sz="1000" kern="0" spc="0" dirty="0">
                          <a:effectLst/>
                        </a:rPr>
                        <a:t>일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effectLst/>
                        </a:rPr>
                        <a:t>17</a:t>
                      </a:r>
                      <a:r>
                        <a:rPr lang="ko-KR" altLang="en-US" sz="1000" kern="0" spc="0" dirty="0" smtClean="0">
                          <a:effectLst/>
                        </a:rPr>
                        <a:t>명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(</a:t>
                      </a:r>
                      <a:r>
                        <a:rPr lang="ko-KR" altLang="en-US" sz="1000" kern="0" spc="0" dirty="0">
                          <a:effectLst/>
                        </a:rPr>
                        <a:t>재</a:t>
                      </a:r>
                      <a:r>
                        <a:rPr lang="en-US" altLang="ko-KR" sz="1000" kern="0" spc="0" dirty="0">
                          <a:effectLst/>
                        </a:rPr>
                        <a:t>)</a:t>
                      </a:r>
                      <a:r>
                        <a:rPr lang="ko-KR" altLang="en-US" sz="1000" kern="0" spc="0" dirty="0">
                          <a:effectLst/>
                        </a:rPr>
                        <a:t>한국재난안전기술원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제</a:t>
                      </a:r>
                      <a:r>
                        <a:rPr lang="en-US" altLang="ko-KR" sz="1000" b="1" kern="0" spc="0" dirty="0">
                          <a:effectLst/>
                        </a:rPr>
                        <a:t>3</a:t>
                      </a:r>
                      <a:r>
                        <a:rPr lang="ko-KR" altLang="en-US" sz="1000" b="1" kern="0" spc="0" dirty="0">
                          <a:effectLst/>
                        </a:rPr>
                        <a:t>회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390" marR="34390" marT="34390" marB="3439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baseline="0" dirty="0" smtClean="0">
                          <a:effectLst/>
                        </a:rPr>
                        <a:t>2014. 07 .14 </a:t>
                      </a:r>
                      <a:r>
                        <a:rPr lang="en-US" sz="1000" kern="0" spc="0" baseline="0" dirty="0">
                          <a:effectLst/>
                        </a:rPr>
                        <a:t>– 07. 18</a:t>
                      </a:r>
                      <a:endParaRPr lang="en-US" sz="1000" kern="0" spc="0" baseline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effectLst/>
                        </a:rPr>
                        <a:t>5</a:t>
                      </a:r>
                      <a:r>
                        <a:rPr lang="ko-KR" altLang="en-US" sz="1000" kern="0" spc="0">
                          <a:effectLst/>
                        </a:rPr>
                        <a:t>일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effectLst/>
                        </a:rPr>
                        <a:t>19</a:t>
                      </a:r>
                      <a:r>
                        <a:rPr lang="ko-KR" altLang="en-US" sz="1000" kern="0" spc="0" dirty="0" smtClean="0">
                          <a:effectLst/>
                        </a:rPr>
                        <a:t>명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effectLst/>
                        </a:rPr>
                        <a:t>(</a:t>
                      </a:r>
                      <a:r>
                        <a:rPr lang="ko-KR" altLang="en-US" sz="1000" kern="0" spc="0">
                          <a:effectLst/>
                        </a:rPr>
                        <a:t>재</a:t>
                      </a:r>
                      <a:r>
                        <a:rPr lang="en-US" altLang="ko-KR" sz="1000" kern="0" spc="0">
                          <a:effectLst/>
                        </a:rPr>
                        <a:t>)</a:t>
                      </a:r>
                      <a:r>
                        <a:rPr lang="ko-KR" altLang="en-US" sz="1000" kern="0" spc="0">
                          <a:effectLst/>
                        </a:rPr>
                        <a:t>한국재난안전기술원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effectLst/>
                        </a:rPr>
                        <a:t>제</a:t>
                      </a:r>
                      <a:r>
                        <a:rPr lang="en-US" altLang="ko-KR" sz="1000" b="1" kern="0" spc="0" dirty="0">
                          <a:effectLst/>
                        </a:rPr>
                        <a:t>4</a:t>
                      </a:r>
                      <a:r>
                        <a:rPr lang="ko-KR" altLang="en-US" sz="1000" b="1" kern="0" spc="0" dirty="0">
                          <a:effectLst/>
                        </a:rPr>
                        <a:t>회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390" marR="34390" marT="34390" marB="3439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effectLst/>
                        </a:rPr>
                        <a:t>2014. 09. </a:t>
                      </a:r>
                      <a:r>
                        <a:rPr lang="en-US" sz="1000" kern="0" spc="0" dirty="0" smtClean="0">
                          <a:effectLst/>
                        </a:rPr>
                        <a:t>22 </a:t>
                      </a:r>
                      <a:r>
                        <a:rPr lang="en-US" sz="1000" kern="0" spc="0" dirty="0">
                          <a:effectLst/>
                        </a:rPr>
                        <a:t>– 09. </a:t>
                      </a:r>
                      <a:r>
                        <a:rPr lang="en-US" sz="1000" kern="0" spc="0" dirty="0" smtClean="0">
                          <a:effectLst/>
                        </a:rPr>
                        <a:t>26 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5</a:t>
                      </a:r>
                      <a:r>
                        <a:rPr lang="ko-KR" altLang="en-US" sz="1000" kern="0" spc="0" dirty="0">
                          <a:effectLst/>
                        </a:rPr>
                        <a:t>일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2</a:t>
                      </a:r>
                      <a:r>
                        <a:rPr lang="en-US" altLang="ko-KR" sz="1000" kern="0" spc="0" dirty="0" smtClean="0">
                          <a:effectLst/>
                        </a:rPr>
                        <a:t>0</a:t>
                      </a:r>
                      <a:r>
                        <a:rPr lang="ko-KR" altLang="en-US" sz="1000" kern="0" spc="0" dirty="0">
                          <a:effectLst/>
                        </a:rPr>
                        <a:t>명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(</a:t>
                      </a:r>
                      <a:r>
                        <a:rPr lang="ko-KR" altLang="en-US" sz="1000" kern="0" spc="0" dirty="0">
                          <a:effectLst/>
                        </a:rPr>
                        <a:t>재</a:t>
                      </a:r>
                      <a:r>
                        <a:rPr lang="en-US" altLang="ko-KR" sz="1000" kern="0" spc="0" dirty="0">
                          <a:effectLst/>
                        </a:rPr>
                        <a:t>)</a:t>
                      </a:r>
                      <a:r>
                        <a:rPr lang="ko-KR" altLang="en-US" sz="1000" kern="0" spc="0" dirty="0">
                          <a:effectLst/>
                        </a:rPr>
                        <a:t>한국재난안전기술원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effectLst/>
                        </a:rPr>
                        <a:t>제</a:t>
                      </a:r>
                      <a:r>
                        <a:rPr lang="en-US" altLang="ko-KR" sz="1000" b="1" kern="0" spc="0">
                          <a:effectLst/>
                        </a:rPr>
                        <a:t>5</a:t>
                      </a:r>
                      <a:r>
                        <a:rPr lang="ko-KR" altLang="en-US" sz="1000" b="1" kern="0" spc="0">
                          <a:effectLst/>
                        </a:rPr>
                        <a:t>회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4390" marR="34390" marT="34390" marB="3439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effectLst/>
                        </a:rPr>
                        <a:t>2014. </a:t>
                      </a:r>
                      <a:r>
                        <a:rPr lang="en-US" sz="1000" kern="0" spc="0" dirty="0" smtClean="0">
                          <a:effectLst/>
                        </a:rPr>
                        <a:t>11. 24 </a:t>
                      </a:r>
                      <a:r>
                        <a:rPr lang="en-US" sz="1000" kern="0" spc="0" dirty="0">
                          <a:effectLst/>
                        </a:rPr>
                        <a:t>– </a:t>
                      </a:r>
                      <a:r>
                        <a:rPr lang="en-US" sz="1000" kern="0" spc="0" dirty="0" smtClean="0">
                          <a:effectLst/>
                        </a:rPr>
                        <a:t>11. 28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5</a:t>
                      </a:r>
                      <a:r>
                        <a:rPr lang="ko-KR" altLang="en-US" sz="1000" kern="0" spc="0" dirty="0">
                          <a:effectLst/>
                        </a:rPr>
                        <a:t>일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(</a:t>
                      </a:r>
                      <a:r>
                        <a:rPr lang="ko-KR" altLang="en-US" sz="1000" kern="0" spc="0" dirty="0">
                          <a:effectLst/>
                        </a:rPr>
                        <a:t>재</a:t>
                      </a:r>
                      <a:r>
                        <a:rPr lang="en-US" altLang="ko-KR" sz="1000" kern="0" spc="0" dirty="0">
                          <a:effectLst/>
                        </a:rPr>
                        <a:t>)</a:t>
                      </a:r>
                      <a:r>
                        <a:rPr lang="ko-KR" altLang="en-US" sz="1000" kern="0" spc="0" dirty="0">
                          <a:effectLst/>
                        </a:rPr>
                        <a:t>한국재난안전기술원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974" marR="61974" marT="17134" marB="17134" anchor="ctr"/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71488" y="4179888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615150" y="1403648"/>
            <a:ext cx="20168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spc="-150" dirty="0" smtClean="0">
                <a:solidFill>
                  <a:srgbClr val="0F749D"/>
                </a:solidFill>
                <a:latin typeface="+mn-ea"/>
              </a:rPr>
              <a:t>과정별 교육계획 안내 </a:t>
            </a:r>
            <a:endParaRPr lang="ko-KR" altLang="en-US" sz="1600" b="1" spc="-150" dirty="0">
              <a:solidFill>
                <a:srgbClr val="0F749D"/>
              </a:solidFill>
              <a:latin typeface="+mn-ea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326481" y="1449168"/>
            <a:ext cx="241334" cy="269397"/>
          </a:xfrm>
          <a:prstGeom prst="rect">
            <a:avLst/>
          </a:prstGeom>
          <a:solidFill>
            <a:srgbClr val="0F7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600" dirty="0">
              <a:solidFill>
                <a:schemeClr val="bg1"/>
              </a:solidFill>
              <a:latin typeface="-윤고딕310" panose="02030504000101010101" pitchFamily="18" charset="-127"/>
              <a:ea typeface="-윤고딕310" panose="02030504000101010101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670201" y="4355976"/>
            <a:ext cx="30251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b="1" spc="-150" dirty="0" smtClean="0">
                <a:solidFill>
                  <a:srgbClr val="0F749D"/>
                </a:solidFill>
                <a:latin typeface="+mn-ea"/>
              </a:rPr>
              <a:t>2014</a:t>
            </a:r>
            <a:r>
              <a:rPr lang="ko-KR" altLang="en-US" sz="1600" b="1" spc="-150" dirty="0" smtClean="0">
                <a:solidFill>
                  <a:srgbClr val="0F749D"/>
                </a:solidFill>
                <a:latin typeface="+mn-ea"/>
              </a:rPr>
              <a:t>년 실무과정 교육생 배출현황 </a:t>
            </a:r>
            <a:endParaRPr lang="ko-KR" altLang="en-US" sz="1600" b="1" spc="-150" dirty="0">
              <a:solidFill>
                <a:srgbClr val="0F749D"/>
              </a:solidFill>
              <a:latin typeface="+mn-ea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381532" y="4401496"/>
            <a:ext cx="241334" cy="269397"/>
          </a:xfrm>
          <a:prstGeom prst="rect">
            <a:avLst/>
          </a:prstGeom>
          <a:solidFill>
            <a:srgbClr val="0F7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600" dirty="0">
              <a:solidFill>
                <a:schemeClr val="bg1"/>
              </a:solidFill>
              <a:latin typeface="-윤고딕310" panose="02030504000101010101" pitchFamily="18" charset="-127"/>
              <a:ea typeface="-윤고딕310" panose="0203050400010101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47583" y="6660232"/>
            <a:ext cx="13003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spc="-150" dirty="0" smtClean="0">
                <a:solidFill>
                  <a:srgbClr val="0F749D"/>
                </a:solidFill>
                <a:latin typeface="+mn-ea"/>
              </a:rPr>
              <a:t>교육수료기관</a:t>
            </a:r>
            <a:endParaRPr lang="ko-KR" altLang="en-US" sz="1600" b="1" spc="-150" dirty="0">
              <a:solidFill>
                <a:srgbClr val="0F749D"/>
              </a:solidFill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8914" y="6705752"/>
            <a:ext cx="241334" cy="269397"/>
          </a:xfrm>
          <a:prstGeom prst="rect">
            <a:avLst/>
          </a:prstGeom>
          <a:solidFill>
            <a:srgbClr val="0F7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600" dirty="0">
              <a:solidFill>
                <a:schemeClr val="bg1"/>
              </a:solidFill>
              <a:latin typeface="-윤고딕310" panose="02030504000101010101" pitchFamily="18" charset="-127"/>
              <a:ea typeface="-윤고딕310" panose="02030504000101010101" pitchFamily="18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691628"/>
              </p:ext>
            </p:extLst>
          </p:nvPr>
        </p:nvGraphicFramePr>
        <p:xfrm>
          <a:off x="476672" y="7020272"/>
          <a:ext cx="5888664" cy="1264666"/>
        </p:xfrm>
        <a:graphic>
          <a:graphicData uri="http://schemas.openxmlformats.org/drawingml/2006/table">
            <a:tbl>
              <a:tblPr/>
              <a:tblGrid>
                <a:gridCol w="1472166"/>
                <a:gridCol w="1472166"/>
                <a:gridCol w="1472166"/>
                <a:gridCol w="1472166"/>
              </a:tblGrid>
              <a:tr h="111464"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한국토지주택공사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한국수자원공사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한국전기안전공사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국립공원관리공단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6876"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수도권매립지관리공사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한국예탁결제원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한국남동발전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서울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호선 운영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588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한국동서발전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한국건설안전연구원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한국방재협회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한국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CM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기술원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588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천원샘건설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코마스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이니엠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결동개발주식회사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5885"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도레이첨단소재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휴앤시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폭스바겐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</a:t>
                      </a: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클라쎄오토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</a:t>
                      </a: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10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69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1914</TotalTime>
  <Words>929</Words>
  <Application>Microsoft Office PowerPoint</Application>
  <PresentationFormat>화면 슬라이드 쇼(4:3)</PresentationFormat>
  <Paragraphs>180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굴림</vt:lpstr>
      <vt:lpstr>Arial</vt:lpstr>
      <vt:lpstr>HY울릉도M</vt:lpstr>
      <vt:lpstr>-윤고딕310</vt:lpstr>
      <vt:lpstr>맑은 고딕</vt:lpstr>
      <vt:lpstr>HY헤드라인M</vt:lpstr>
      <vt:lpstr>함초롬바탕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Windows 사용자</cp:lastModifiedBy>
  <cp:revision>228</cp:revision>
  <cp:lastPrinted>2014-11-20T02:46:21Z</cp:lastPrinted>
  <dcterms:created xsi:type="dcterms:W3CDTF">2012-12-01T20:04:07Z</dcterms:created>
  <dcterms:modified xsi:type="dcterms:W3CDTF">2014-11-20T02:51:10Z</dcterms:modified>
</cp:coreProperties>
</file>